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5" r:id="rId20"/>
    <p:sldId id="27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7C65-3E38-4BFB-BBA4-7E71232277B3}" type="datetimeFigureOut">
              <a:rPr lang="cs-CZ" smtClean="0"/>
              <a:t>23.03.2016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815B-A869-43E3-9ED5-1A842882CD37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7902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7C65-3E38-4BFB-BBA4-7E71232277B3}" type="datetimeFigureOut">
              <a:rPr lang="cs-CZ" smtClean="0"/>
              <a:t>23.03.2016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815B-A869-43E3-9ED5-1A842882CD3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6938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7C65-3E38-4BFB-BBA4-7E71232277B3}" type="datetimeFigureOut">
              <a:rPr lang="cs-CZ" smtClean="0"/>
              <a:t>23.03.2016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815B-A869-43E3-9ED5-1A842882CD3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632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7C65-3E38-4BFB-BBA4-7E71232277B3}" type="datetimeFigureOut">
              <a:rPr lang="cs-CZ" smtClean="0"/>
              <a:t>23.03.2016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815B-A869-43E3-9ED5-1A842882CD3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7316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7C65-3E38-4BFB-BBA4-7E71232277B3}" type="datetimeFigureOut">
              <a:rPr lang="cs-CZ" smtClean="0"/>
              <a:t>23.03.2016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815B-A869-43E3-9ED5-1A842882CD37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4582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7C65-3E38-4BFB-BBA4-7E71232277B3}" type="datetimeFigureOut">
              <a:rPr lang="cs-CZ" smtClean="0"/>
              <a:t>23.03.2016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815B-A869-43E3-9ED5-1A842882CD3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6349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7C65-3E38-4BFB-BBA4-7E71232277B3}" type="datetimeFigureOut">
              <a:rPr lang="cs-CZ" smtClean="0"/>
              <a:t>23.03.2016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815B-A869-43E3-9ED5-1A842882CD3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9166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7C65-3E38-4BFB-BBA4-7E71232277B3}" type="datetimeFigureOut">
              <a:rPr lang="cs-CZ" smtClean="0"/>
              <a:t>23.03.2016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815B-A869-43E3-9ED5-1A842882CD3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706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7C65-3E38-4BFB-BBA4-7E71232277B3}" type="datetimeFigureOut">
              <a:rPr lang="cs-CZ" smtClean="0"/>
              <a:t>23.03.2016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815B-A869-43E3-9ED5-1A842882CD3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5273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DBE7C65-3E38-4BFB-BBA4-7E71232277B3}" type="datetimeFigureOut">
              <a:rPr lang="cs-CZ" smtClean="0"/>
              <a:t>23.03.2016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60815B-A869-43E3-9ED5-1A842882CD3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4403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7C65-3E38-4BFB-BBA4-7E71232277B3}" type="datetimeFigureOut">
              <a:rPr lang="cs-CZ" smtClean="0"/>
              <a:t>23.03.2016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815B-A869-43E3-9ED5-1A842882CD3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9661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DBE7C65-3E38-4BFB-BBA4-7E71232277B3}" type="datetimeFigureOut">
              <a:rPr lang="cs-CZ" smtClean="0"/>
              <a:t>23.03.2016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260815B-A869-43E3-9ED5-1A842882CD37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7475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Genetics in EACirc</a:t>
            </a:r>
            <a:endParaRPr lang="cs-CZ" dirty="0">
              <a:latin typeface="Eras Demi ITC" panose="020B08050305040208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Description of the components based on Evolution</a:t>
            </a:r>
            <a:endParaRPr lang="cs-CZ" dirty="0"/>
          </a:p>
        </p:txBody>
      </p:sp>
      <p:pic>
        <p:nvPicPr>
          <p:cNvPr id="1026" name="Picture 2" descr="EACirc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4828" y="628443"/>
            <a:ext cx="5703303" cy="1703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6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Nodes</a:t>
            </a:r>
            <a:endParaRPr lang="cs-CZ" dirty="0"/>
          </a:p>
        </p:txBody>
      </p:sp>
      <p:sp>
        <p:nvSpPr>
          <p:cNvPr id="4" name="Prstenec 3"/>
          <p:cNvSpPr/>
          <p:nvPr/>
        </p:nvSpPr>
        <p:spPr>
          <a:xfrm>
            <a:off x="4904900" y="2940159"/>
            <a:ext cx="2324577" cy="2324577"/>
          </a:xfrm>
          <a:prstGeom prst="donut">
            <a:avLst>
              <a:gd name="adj" fmla="val 97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4586288" y="2085975"/>
            <a:ext cx="557689" cy="100203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5386863" y="2085975"/>
            <a:ext cx="257175" cy="854184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H="1">
            <a:off x="6484619" y="2085975"/>
            <a:ext cx="214317" cy="854184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H="1">
            <a:off x="7031827" y="2085975"/>
            <a:ext cx="467682" cy="100203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8086725" y="2300283"/>
            <a:ext cx="32735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Inputs (each 1 byte long)</a:t>
            </a:r>
            <a:endParaRPr lang="cs-CZ" sz="24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5281281" y="3398603"/>
            <a:ext cx="160467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Function</a:t>
            </a:r>
          </a:p>
          <a:p>
            <a:pPr algn="ctr"/>
            <a:r>
              <a:rPr lang="en-US" sz="2800" dirty="0" smtClean="0"/>
              <a:t>+</a:t>
            </a:r>
          </a:p>
          <a:p>
            <a:pPr algn="ctr"/>
            <a:r>
              <a:rPr lang="en-US" sz="2800" dirty="0" smtClean="0"/>
              <a:t>argument</a:t>
            </a:r>
            <a:endParaRPr lang="cs-CZ" sz="2800" dirty="0"/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6113380" y="5359636"/>
            <a:ext cx="13100" cy="759284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8010523" y="5410200"/>
            <a:ext cx="2720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Output (1 byte long)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2354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types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 NOP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 CONS: constant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AND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NAND: AND then NEGATION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 OR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NOR: OR then NEGATION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NOT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 SHIL: left shift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SHIR: right shift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5097780" cy="4023360"/>
          </a:xfrm>
        </p:spPr>
        <p:txBody>
          <a:bodyPr>
            <a:normAutofit fontScale="92500"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 ROTL:  left rotation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ROTR: right rotation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EQ: equals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FF0000"/>
                </a:solidFill>
              </a:rPr>
              <a:t> LT: less than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GT: greater then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FF0000"/>
                </a:solidFill>
              </a:rPr>
              <a:t> LEQ: less or equal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GEQ: greater or equal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 BSLC: bit selector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 READ: read directly input (of circuit, not node)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 JVM sim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46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mutation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/>
              <a:t> Probability of mutation of a node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000" dirty="0"/>
              <a:t> for </a:t>
            </a:r>
            <a:r>
              <a:rPr lang="en-US" sz="3000" dirty="0" smtClean="0"/>
              <a:t>each node do the following mutation with the probability of 0.05 (</a:t>
            </a:r>
            <a:r>
              <a:rPr lang="en-US" sz="3000" dirty="0" err="1" smtClean="0"/>
              <a:t>config</a:t>
            </a:r>
            <a:r>
              <a:rPr lang="en-US" sz="3000" dirty="0" smtClean="0"/>
              <a:t> file):</a:t>
            </a:r>
          </a:p>
          <a:p>
            <a:pPr marL="898398" lvl="2" indent="-514350">
              <a:buFont typeface="+mj-lt"/>
              <a:buAutoNum type="arabicPeriod"/>
            </a:pPr>
            <a:r>
              <a:rPr lang="en-US" sz="2600" dirty="0" smtClean="0"/>
              <a:t>Add or remove a connection (within connection restrictions)</a:t>
            </a:r>
          </a:p>
          <a:p>
            <a:pPr marL="898398" lvl="2" indent="-514350">
              <a:buFont typeface="+mj-lt"/>
              <a:buAutoNum type="arabicPeriod"/>
            </a:pPr>
            <a:r>
              <a:rPr lang="en-US" sz="2600" dirty="0" smtClean="0"/>
              <a:t>Change the node function (within restrictions in </a:t>
            </a:r>
            <a:r>
              <a:rPr lang="en-US" sz="2600" dirty="0" err="1" smtClean="0"/>
              <a:t>config</a:t>
            </a:r>
            <a:r>
              <a:rPr lang="en-US" sz="2600" dirty="0" smtClean="0"/>
              <a:t> file)</a:t>
            </a:r>
          </a:p>
          <a:p>
            <a:pPr marL="898398" lvl="2" indent="-514350">
              <a:buFont typeface="+mj-lt"/>
              <a:buAutoNum type="arabicPeriod"/>
            </a:pPr>
            <a:r>
              <a:rPr lang="en-US" sz="2600" dirty="0" smtClean="0"/>
              <a:t>Change the node argument (no matter if function is using </a:t>
            </a:r>
            <a:r>
              <a:rPr lang="en-US" sz="2600" dirty="0" err="1" smtClean="0"/>
              <a:t>arg</a:t>
            </a:r>
            <a:r>
              <a:rPr lang="en-US" sz="2600" dirty="0" smtClean="0"/>
              <a:t>)</a:t>
            </a:r>
          </a:p>
          <a:p>
            <a:pPr marL="422910" indent="-514350">
              <a:buFont typeface="Courier New" panose="02070309020205020404" pitchFamily="49" charset="0"/>
              <a:buChar char="o"/>
            </a:pPr>
            <a:r>
              <a:rPr lang="en-US" sz="3200" dirty="0" smtClean="0"/>
              <a:t>Result of the mutation is a valid individual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22517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Crossover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/>
              <a:t> Input: 2 circuits (chosen by a selection strategy)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/>
              <a:t> Output: 1 or 2 circuits as a combination of the input circuits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/>
              <a:t> </a:t>
            </a:r>
            <a:r>
              <a:rPr lang="en-US" sz="3200" dirty="0" smtClean="0"/>
              <a:t>Two types of crossover supported: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000" dirty="0"/>
              <a:t> </a:t>
            </a:r>
            <a:r>
              <a:rPr lang="en-US" sz="3000" dirty="0" smtClean="0"/>
              <a:t>Horizontal (not used)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000" dirty="0"/>
              <a:t> </a:t>
            </a:r>
            <a:r>
              <a:rPr lang="en-US" sz="3000" dirty="0" smtClean="0"/>
              <a:t>Vertical (typically used)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/>
              <a:t> Nodes carry their connectors through the crossover</a:t>
            </a:r>
          </a:p>
        </p:txBody>
      </p:sp>
    </p:spTree>
    <p:extLst>
      <p:ext uri="{BB962C8B-B14F-4D97-AF65-F5344CB8AC3E}">
        <p14:creationId xmlns:p14="http://schemas.microsoft.com/office/powerpoint/2010/main" val="350522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crossover - vertical</a:t>
            </a:r>
            <a:endParaRPr lang="cs-CZ" dirty="0"/>
          </a:p>
        </p:txBody>
      </p:sp>
      <p:pic>
        <p:nvPicPr>
          <p:cNvPr id="4" name="Picture 2" descr="circuit dimens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" r="39969"/>
          <a:stretch/>
        </p:blipFill>
        <p:spPr bwMode="auto">
          <a:xfrm>
            <a:off x="525780" y="2272856"/>
            <a:ext cx="3348361" cy="2956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ircuit dimens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" r="39969"/>
          <a:stretch/>
        </p:blipFill>
        <p:spPr bwMode="auto">
          <a:xfrm>
            <a:off x="4278630" y="2272856"/>
            <a:ext cx="3348361" cy="2956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lus 5"/>
          <p:cNvSpPr/>
          <p:nvPr/>
        </p:nvSpPr>
        <p:spPr>
          <a:xfrm>
            <a:off x="3057523" y="2971791"/>
            <a:ext cx="1271587" cy="1271587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Rovná se 6"/>
          <p:cNvSpPr/>
          <p:nvPr/>
        </p:nvSpPr>
        <p:spPr>
          <a:xfrm>
            <a:off x="6900858" y="2886074"/>
            <a:ext cx="1514480" cy="141445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8" name="Picture 2" descr="circuit dimens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" r="39969"/>
          <a:stretch/>
        </p:blipFill>
        <p:spPr bwMode="auto">
          <a:xfrm>
            <a:off x="8443914" y="2272856"/>
            <a:ext cx="3348361" cy="2956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Přímá spojnice 9"/>
          <p:cNvCxnSpPr/>
          <p:nvPr/>
        </p:nvCxnSpPr>
        <p:spPr>
          <a:xfrm>
            <a:off x="2328863" y="2058542"/>
            <a:ext cx="28575" cy="371360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6083935" y="2144266"/>
            <a:ext cx="28575" cy="34707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Šipka doleva 12"/>
          <p:cNvSpPr/>
          <p:nvPr/>
        </p:nvSpPr>
        <p:spPr>
          <a:xfrm>
            <a:off x="1687351" y="5347237"/>
            <a:ext cx="670087" cy="53549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 doleva 14"/>
          <p:cNvSpPr/>
          <p:nvPr/>
        </p:nvSpPr>
        <p:spPr>
          <a:xfrm rot="10800000">
            <a:off x="6085913" y="5279518"/>
            <a:ext cx="670087" cy="53549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43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initialization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197879"/>
          </a:xfrm>
        </p:spPr>
        <p:txBody>
          <a:bodyPr>
            <a:normAutofit fontScale="92500"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/>
              <a:t> First layer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000" dirty="0" smtClean="0"/>
              <a:t> Connections: </a:t>
            </a:r>
            <a:r>
              <a:rPr lang="cs-CZ" sz="3000" dirty="0" smtClean="0"/>
              <a:t>link each node with an</a:t>
            </a:r>
            <a:r>
              <a:rPr lang="en-US" sz="3000" dirty="0" smtClean="0"/>
              <a:t> input</a:t>
            </a:r>
            <a:endParaRPr lang="en-US" sz="30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000" dirty="0" smtClean="0"/>
              <a:t> Functions: XOR (+ random argument)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/>
              <a:t> Intermediate layers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000" dirty="0"/>
              <a:t> </a:t>
            </a:r>
            <a:r>
              <a:rPr lang="en-US" sz="3000" dirty="0" smtClean="0"/>
              <a:t>Connections: 0-4 (random, within the locality restrictions)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000" dirty="0"/>
              <a:t> </a:t>
            </a:r>
            <a:r>
              <a:rPr lang="en-US" sz="3000" dirty="0" smtClean="0"/>
              <a:t>Functions and arguments: random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/>
              <a:t> Last layer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000" dirty="0" smtClean="0"/>
              <a:t> Connections: 0-all (random)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000" dirty="0"/>
              <a:t> Functions and arguments: </a:t>
            </a:r>
            <a:r>
              <a:rPr lang="en-US" sz="3000" dirty="0" smtClean="0"/>
              <a:t>random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89951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/>
              <a:t> Currently used typical parameters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000" dirty="0" smtClean="0"/>
              <a:t> Population: 1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000" dirty="0" smtClean="0"/>
              <a:t> Replacement size: 1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000" dirty="0"/>
              <a:t> </a:t>
            </a:r>
            <a:r>
              <a:rPr lang="en-US" sz="3000" dirty="0" smtClean="0"/>
              <a:t>Probability of crossover: 0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000" dirty="0"/>
              <a:t> </a:t>
            </a:r>
            <a:r>
              <a:rPr lang="en-US" sz="3000" dirty="0" smtClean="0"/>
              <a:t>Probability of mutation: 0.05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600" dirty="0"/>
              <a:t> </a:t>
            </a:r>
            <a:r>
              <a:rPr lang="en-US" sz="2600" dirty="0" smtClean="0"/>
              <a:t>The same for connections, functions and arguments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52496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Genetics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>
                  <a:buFont typeface="Courier New" panose="02070309020205020404" pitchFamily="49" charset="0"/>
                  <a:buChar char="o"/>
                </a:pPr>
                <a:r>
                  <a:rPr lang="en-US" sz="3200" dirty="0" smtClean="0"/>
                  <a:t> GA algorithm: STEADY STATE</a:t>
                </a:r>
              </a:p>
              <a:p>
                <a:pPr lvl="1">
                  <a:buFont typeface="Courier New" panose="02070309020205020404" pitchFamily="49" charset="0"/>
                  <a:buChar char="o"/>
                </a:pPr>
                <a:r>
                  <a:rPr lang="en-US" sz="3000" dirty="0" smtClean="0"/>
                  <a:t>Population size: </a:t>
                </a:r>
                <a:r>
                  <a:rPr lang="en-US" sz="3000" b="1" dirty="0" smtClean="0"/>
                  <a:t>k</a:t>
                </a:r>
                <a:r>
                  <a:rPr lang="cs-CZ" sz="3000" dirty="0" smtClean="0"/>
                  <a:t>; Replacement size: </a:t>
                </a:r>
                <a:r>
                  <a:rPr lang="cs-CZ" sz="3000" b="1" dirty="0" smtClean="0"/>
                  <a:t>r</a:t>
                </a:r>
                <a:endParaRPr lang="en-US" sz="3000" b="1" dirty="0" smtClean="0"/>
              </a:p>
              <a:p>
                <a:pPr marL="898398" lvl="2" indent="-514350">
                  <a:buFont typeface="+mj-lt"/>
                  <a:buAutoNum type="arabicPeriod"/>
                </a:pPr>
                <a:r>
                  <a:rPr lang="en-US" sz="2600" dirty="0" smtClean="0"/>
                  <a:t>Select </a:t>
                </a:r>
                <a:r>
                  <a:rPr lang="en-US" sz="2600" b="1" dirty="0" smtClean="0"/>
                  <a:t>2</a:t>
                </a:r>
                <a:r>
                  <a:rPr lang="en-US" sz="2600" dirty="0" smtClean="0"/>
                  <a:t> parents</a:t>
                </a:r>
                <a:r>
                  <a:rPr lang="cs-CZ" sz="2600" dirty="0" smtClean="0"/>
                  <a:t> according to a chosen selection strategy</a:t>
                </a:r>
                <a:r>
                  <a:rPr lang="en-US" sz="2600" dirty="0" smtClean="0"/>
                  <a:t> (next slide)</a:t>
                </a:r>
              </a:p>
              <a:p>
                <a:pPr marL="898398" lvl="2" indent="-514350">
                  <a:buFont typeface="+mj-lt"/>
                  <a:buAutoNum type="arabicPeriod"/>
                </a:pPr>
                <a:r>
                  <a:rPr lang="en-US" sz="2600" dirty="0" smtClean="0"/>
                  <a:t>Toss a coin whether to copy as is or make crossover (incl. mutation)</a:t>
                </a:r>
              </a:p>
              <a:p>
                <a:pPr marL="898398" lvl="2" indent="-514350">
                  <a:buFont typeface="+mj-lt"/>
                  <a:buAutoNum type="arabicPeriod"/>
                </a:pPr>
                <a:r>
                  <a:rPr lang="en-US" sz="2600" dirty="0" smtClean="0"/>
                  <a:t>Repeat to get </a:t>
                </a:r>
                <a:r>
                  <a:rPr lang="en-US" sz="2600" b="1" dirty="0" smtClean="0"/>
                  <a:t>r</a:t>
                </a:r>
                <a:r>
                  <a:rPr lang="en-US" sz="2600" dirty="0" smtClean="0"/>
                  <a:t> (replacement size) </a:t>
                </a:r>
                <a:r>
                  <a:rPr lang="cs-CZ" sz="2600" dirty="0" smtClean="0"/>
                  <a:t>individuals</a:t>
                </a:r>
                <a:endParaRPr lang="en-US" sz="2600" dirty="0" smtClean="0"/>
              </a:p>
              <a:p>
                <a:pPr marL="898398" lvl="2" indent="-514350">
                  <a:buFont typeface="+mj-lt"/>
                  <a:buAutoNum type="arabicPeriod"/>
                </a:pPr>
                <a:r>
                  <a:rPr lang="en-US" sz="2600" dirty="0" smtClean="0"/>
                  <a:t>Now you have </a:t>
                </a:r>
                <a:r>
                  <a:rPr lang="en-US" sz="2600" b="1" dirty="0" smtClean="0"/>
                  <a:t>k</a:t>
                </a:r>
                <a:r>
                  <a:rPr lang="en-US" sz="2600" dirty="0" smtClean="0"/>
                  <a:t> (original) + </a:t>
                </a:r>
                <a:r>
                  <a:rPr lang="en-US" sz="2600" b="1" dirty="0" smtClean="0"/>
                  <a:t>r</a:t>
                </a:r>
                <a:r>
                  <a:rPr lang="en-US" sz="2600" dirty="0" smtClean="0"/>
                  <a:t> (original or crossover) </a:t>
                </a:r>
                <a:r>
                  <a:rPr lang="cs-CZ" sz="2600" dirty="0" smtClean="0"/>
                  <a:t>individuals</a:t>
                </a:r>
              </a:p>
              <a:p>
                <a:pPr marL="898398" lvl="2" indent="-514350">
                  <a:buFont typeface="+mj-lt"/>
                  <a:buAutoNum type="arabicPeriod"/>
                </a:pPr>
                <a:r>
                  <a:rPr lang="cs-CZ" sz="2600" dirty="0" smtClean="0"/>
                  <a:t>Perform mutation on the new individuals</a:t>
                </a:r>
                <a:endParaRPr lang="en-US" sz="2600" dirty="0" smtClean="0"/>
              </a:p>
              <a:p>
                <a:pPr marL="898398" lvl="2" indent="-514350">
                  <a:buFont typeface="+mj-lt"/>
                  <a:buAutoNum type="arabicPeriod"/>
                </a:pPr>
                <a:r>
                  <a:rPr lang="cs-CZ" sz="2600" dirty="0" smtClean="0"/>
                  <a:t>Reduce the population</a:t>
                </a:r>
                <a:r>
                  <a:rPr lang="en-US" sz="2600" dirty="0" smtClean="0"/>
                  <a:t> towards </a:t>
                </a:r>
                <a:r>
                  <a:rPr lang="en-US" sz="2600" b="1" dirty="0" smtClean="0"/>
                  <a:t>k</a:t>
                </a:r>
                <a:r>
                  <a:rPr lang="en-US" sz="2600" dirty="0" smtClean="0"/>
                  <a:t> elements</a:t>
                </a:r>
                <a:r>
                  <a:rPr lang="cs-CZ" sz="2600" dirty="0" smtClean="0"/>
                  <a:t> (replacement strategy)</a:t>
                </a:r>
                <a:endParaRPr lang="en-US" sz="2600" dirty="0" smtClean="0"/>
              </a:p>
              <a:p>
                <a:pPr lvl="3"/>
                <a:r>
                  <a:rPr lang="en-US" sz="2600" dirty="0" smtClean="0"/>
                  <a:t>Select best </a:t>
                </a:r>
                <a:r>
                  <a:rPr lang="en-US" sz="2600" b="1" dirty="0" smtClean="0"/>
                  <a:t>k</a:t>
                </a:r>
                <a:r>
                  <a:rPr lang="en-US" sz="2600" dirty="0" smtClean="0"/>
                  <a:t> elements from </a:t>
                </a:r>
                <a:r>
                  <a:rPr lang="en-US" sz="2600" b="1" dirty="0" err="1" smtClean="0"/>
                  <a:t>k+r</a:t>
                </a:r>
                <a:r>
                  <a:rPr lang="en-US" sz="2600" dirty="0" smtClean="0"/>
                  <a:t> elements with respect to the fitness</a:t>
                </a:r>
                <a:r>
                  <a:rPr lang="cs-CZ" sz="2600" dirty="0" smtClean="0"/>
                  <a:t> (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1−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‎‑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𝑣𝑎𝑙𝑢𝑒</m:t>
                    </m:r>
                  </m:oMath>
                </a14:m>
                <a:r>
                  <a:rPr lang="cs-CZ" sz="2600" dirty="0" smtClean="0"/>
                  <a:t>)</a:t>
                </a:r>
                <a:r>
                  <a:rPr lang="en-US" sz="2600" dirty="0" smtClean="0"/>
                  <a:t> function of the current set of TVs</a:t>
                </a:r>
                <a:endParaRPr lang="cs-CZ" sz="26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182" t="-39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995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 selection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28066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/>
              <a:t>Roulette</a:t>
            </a:r>
            <a:r>
              <a:rPr lang="cs-CZ" sz="3200" dirty="0" smtClean="0"/>
              <a:t> selection strategy</a:t>
            </a:r>
            <a:r>
              <a:rPr lang="en-US" sz="3200" dirty="0" smtClean="0"/>
              <a:t> (typically used)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000" dirty="0"/>
              <a:t> </a:t>
            </a:r>
            <a:r>
              <a:rPr lang="en-US" sz="3000" dirty="0" smtClean="0"/>
              <a:t>Take the candidates and spread them in the 0-1 interval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600" dirty="0" smtClean="0"/>
              <a:t> The better fitness of the candidate the larger section of the interval it occupies </a:t>
            </a:r>
            <a:r>
              <a:rPr lang="en-US" sz="2600" dirty="0" smtClean="0">
                <a:solidFill>
                  <a:srgbClr val="FF0000"/>
                </a:solidFill>
              </a:rPr>
              <a:t>(not linear scale!)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000" dirty="0" smtClean="0"/>
              <a:t> Generate a random float from 0-1 interval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000" dirty="0" smtClean="0"/>
              <a:t> The candidate occupying the section with the random float wins</a:t>
            </a:r>
          </a:p>
        </p:txBody>
      </p:sp>
    </p:spTree>
    <p:extLst>
      <p:ext uri="{BB962C8B-B14F-4D97-AF65-F5344CB8AC3E}">
        <p14:creationId xmlns:p14="http://schemas.microsoft.com/office/powerpoint/2010/main" val="382438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Replacement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Courier New" panose="02070309020205020404" pitchFamily="49" charset="0"/>
                  <a:buChar char="o"/>
                </a:pPr>
                <a:r>
                  <a:rPr lang="cs-CZ" sz="2400" dirty="0" smtClean="0"/>
                  <a:t> join the old and new individuals into an temporary population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b="0" i="1" smtClean="0"/>
                        </m:ctrlPr>
                      </m:sSubPr>
                      <m:e>
                        <m:r>
                          <a:rPr lang="cs-CZ" sz="2400" b="0" i="1" smtClean="0"/>
                          <m:t>𝑃</m:t>
                        </m:r>
                      </m:e>
                      <m:sub>
                        <m:r>
                          <a:rPr lang="cs-CZ" sz="2400" b="0" i="1" smtClean="0"/>
                          <m:t>𝑡𝑒𝑚𝑝</m:t>
                        </m:r>
                      </m:sub>
                    </m:sSub>
                  </m:oMath>
                </a14:m>
                <a:r>
                  <a:rPr lang="cs-CZ" sz="2400" dirty="0" smtClean="0"/>
                  <a:t> containing </a:t>
                </a:r>
                <a:r>
                  <a:rPr lang="cs-CZ" sz="2400" b="1" dirty="0" smtClean="0"/>
                  <a:t>k + r </a:t>
                </a:r>
                <a:r>
                  <a:rPr lang="cs-CZ" sz="2400" dirty="0" smtClean="0"/>
                  <a:t>individuals</a:t>
                </a:r>
              </a:p>
              <a:p>
                <a:pPr>
                  <a:buFont typeface="Courier New" panose="02070309020205020404" pitchFamily="49" charset="0"/>
                  <a:buChar char="o"/>
                </a:pPr>
                <a:r>
                  <a:rPr lang="cs-CZ" sz="2400" dirty="0"/>
                  <a:t> </a:t>
                </a:r>
                <a:r>
                  <a:rPr lang="cs-CZ" sz="2400" dirty="0" smtClean="0"/>
                  <a:t>sort the temporary population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b="0" i="1" smtClean="0"/>
                        </m:ctrlPr>
                      </m:sSubPr>
                      <m:e>
                        <m:r>
                          <a:rPr lang="cs-CZ" sz="2400" b="0" i="1" smtClean="0"/>
                          <m:t>𝑃</m:t>
                        </m:r>
                      </m:e>
                      <m:sub>
                        <m:r>
                          <a:rPr lang="cs-CZ" sz="2400" b="0" i="1" smtClean="0"/>
                          <m:t>𝑡𝑒𝑚𝑝</m:t>
                        </m:r>
                      </m:sub>
                    </m:sSub>
                  </m:oMath>
                </a14:m>
                <a:r>
                  <a:rPr lang="cs-CZ" sz="2400" dirty="0" smtClean="0"/>
                  <a:t> using quick sort algorithm (</a:t>
                </a:r>
                <a:r>
                  <a:rPr lang="cs-CZ" sz="2400" dirty="0" smtClean="0">
                    <a:solidFill>
                      <a:srgbClr val="FF0000"/>
                    </a:solidFill>
                  </a:rPr>
                  <a:t>unstable sort</a:t>
                </a:r>
                <a:r>
                  <a:rPr lang="cs-CZ" sz="2400" dirty="0" smtClean="0"/>
                  <a:t>) according to the fitness of individuals</a:t>
                </a:r>
              </a:p>
              <a:p>
                <a:pPr>
                  <a:buFont typeface="Courier New" panose="02070309020205020404" pitchFamily="49" charset="0"/>
                  <a:buChar char="o"/>
                </a:pPr>
                <a:r>
                  <a:rPr lang="cs-CZ" sz="2400" dirty="0"/>
                  <a:t> </a:t>
                </a:r>
                <a:r>
                  <a:rPr lang="cs-CZ" sz="2400" dirty="0" smtClean="0"/>
                  <a:t>crop the sorted population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b="0" i="1" smtClean="0"/>
                        </m:ctrlPr>
                      </m:sSubPr>
                      <m:e>
                        <m:r>
                          <a:rPr lang="cs-CZ" sz="2400" b="0" i="1" smtClean="0"/>
                          <m:t>𝑃</m:t>
                        </m:r>
                      </m:e>
                      <m:sub>
                        <m:r>
                          <a:rPr lang="cs-CZ" sz="2400" b="0" i="1" smtClean="0"/>
                          <m:t>𝑡𝑒𝑚𝑝</m:t>
                        </m:r>
                      </m:sub>
                    </m:sSub>
                  </m:oMath>
                </a14:m>
                <a:r>
                  <a:rPr lang="cs-CZ" sz="2400" dirty="0" smtClean="0"/>
                  <a:t> to </a:t>
                </a:r>
                <a:r>
                  <a:rPr lang="cs-CZ" sz="2400" b="1" dirty="0" smtClean="0"/>
                  <a:t>k</a:t>
                </a:r>
                <a:r>
                  <a:rPr lang="cs-CZ" sz="2400" dirty="0" smtClean="0"/>
                  <a:t> individuals</a:t>
                </a:r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58" t="-1818" r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6029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overall picture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/>
              <a:t> Circuit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 smtClean="0"/>
              <a:t> The circuit is modified in an evolutionary way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 smtClean="0"/>
              <a:t> Each circuit is evaluated how well it distinguishes true random data from tested data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 smtClean="0"/>
              <a:t> The aim is to find such a circuit that is a good distinguisher</a:t>
            </a:r>
            <a:endParaRPr lang="cs-CZ" sz="2800" dirty="0"/>
          </a:p>
        </p:txBody>
      </p:sp>
      <p:pic>
        <p:nvPicPr>
          <p:cNvPr id="4" name="Picture 2" descr="EACirc log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439"/>
          <a:stretch/>
        </p:blipFill>
        <p:spPr bwMode="auto">
          <a:xfrm>
            <a:off x="368879" y="4394309"/>
            <a:ext cx="1800000" cy="1703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EACirc log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439"/>
          <a:stretch/>
        </p:blipFill>
        <p:spPr bwMode="auto">
          <a:xfrm>
            <a:off x="10255680" y="4394309"/>
            <a:ext cx="1800000" cy="1703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vojitá šipka 5"/>
          <p:cNvSpPr/>
          <p:nvPr/>
        </p:nvSpPr>
        <p:spPr>
          <a:xfrm>
            <a:off x="2185989" y="4857748"/>
            <a:ext cx="1255805" cy="67151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573219" y="4882175"/>
            <a:ext cx="18694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Eras Demi ITC" panose="020B0805030504020804" pitchFamily="34" charset="0"/>
              </a:rPr>
              <a:t>Evaluate</a:t>
            </a:r>
            <a:endParaRPr lang="cs-CZ" sz="3200" dirty="0">
              <a:latin typeface="Eras Demi ITC" panose="020B0805030504020804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7111494" y="4882175"/>
            <a:ext cx="14702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Eras Demi ITC" panose="020B0805030504020804" pitchFamily="34" charset="0"/>
              </a:rPr>
              <a:t>Evolve</a:t>
            </a:r>
            <a:endParaRPr lang="cs-CZ" sz="3200" dirty="0">
              <a:latin typeface="Eras Demi ITC" panose="020B0805030504020804" pitchFamily="34" charset="0"/>
            </a:endParaRPr>
          </a:p>
        </p:txBody>
      </p:sp>
      <p:sp>
        <p:nvSpPr>
          <p:cNvPr id="11" name="Dvojitá šipka 10"/>
          <p:cNvSpPr/>
          <p:nvPr/>
        </p:nvSpPr>
        <p:spPr>
          <a:xfrm>
            <a:off x="5613145" y="4857747"/>
            <a:ext cx="1255805" cy="67151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Dvojitá šipka 11"/>
          <p:cNvSpPr/>
          <p:nvPr/>
        </p:nvSpPr>
        <p:spPr>
          <a:xfrm>
            <a:off x="8790575" y="4866877"/>
            <a:ext cx="1255805" cy="67151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46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EACirc</a:t>
            </a:r>
            <a:endParaRPr lang="cs-CZ" dirty="0"/>
          </a:p>
        </p:txBody>
      </p:sp>
      <p:pic>
        <p:nvPicPr>
          <p:cNvPr id="4" name="Picture 2" descr="EACirc logo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261" y="2582037"/>
            <a:ext cx="8643939" cy="2581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658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of a circuit (1)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4"/>
            <a:ext cx="10345420" cy="4023360"/>
          </a:xfrm>
        </p:spPr>
        <p:txBody>
          <a:bodyPr>
            <a:normAutofit fontScale="92500"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/>
              <a:t> Use the circuit to compute results for Test Vectors (TV)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000" dirty="0" smtClean="0"/>
              <a:t> TV = reference (true random) + test data (crypto output)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/>
              <a:t> </a:t>
            </a:r>
            <a:r>
              <a:rPr lang="en-US" sz="3200" dirty="0" smtClean="0"/>
              <a:t>Number: 1 000x (frequently used) – 100 000x (optimal) TVs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000" dirty="0" smtClean="0"/>
              <a:t> Configurable in </a:t>
            </a:r>
            <a:r>
              <a:rPr lang="en-US" sz="3000" dirty="0" err="1" smtClean="0"/>
              <a:t>config</a:t>
            </a:r>
            <a:r>
              <a:rPr lang="en-US" sz="3000" dirty="0" smtClean="0"/>
              <a:t> file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/>
              <a:t> Length (input): size of block of output (typically 16 bytes)</a:t>
            </a:r>
            <a:r>
              <a:rPr lang="en-US" sz="2800" dirty="0" smtClean="0"/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 smtClean="0"/>
              <a:t> </a:t>
            </a:r>
            <a:r>
              <a:rPr lang="en-US" sz="3000" dirty="0" smtClean="0"/>
              <a:t>Configurable </a:t>
            </a:r>
            <a:r>
              <a:rPr lang="en-US" sz="3000" dirty="0"/>
              <a:t>in </a:t>
            </a:r>
            <a:r>
              <a:rPr lang="en-US" sz="3000" dirty="0" err="1"/>
              <a:t>config</a:t>
            </a:r>
            <a:r>
              <a:rPr lang="en-US" sz="3000" dirty="0"/>
              <a:t> </a:t>
            </a:r>
            <a:r>
              <a:rPr lang="en-US" sz="3000" dirty="0" smtClean="0"/>
              <a:t>file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/>
              <a:t> Length (output): 1 (typically used) – 4 bytes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/>
              <a:t> </a:t>
            </a:r>
            <a:r>
              <a:rPr lang="en-US" sz="3200" dirty="0"/>
              <a:t>Configurable in </a:t>
            </a:r>
            <a:r>
              <a:rPr lang="en-US" sz="3200" dirty="0" err="1"/>
              <a:t>config</a:t>
            </a:r>
            <a:r>
              <a:rPr lang="en-US" sz="3200" dirty="0"/>
              <a:t> file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3000" dirty="0"/>
          </a:p>
          <a:p>
            <a:pPr lvl="2">
              <a:buFont typeface="Courier New" panose="02070309020205020404" pitchFamily="49" charset="0"/>
              <a:buChar char="o"/>
            </a:pPr>
            <a:endParaRPr lang="cs-CZ" sz="2200" dirty="0"/>
          </a:p>
        </p:txBody>
      </p:sp>
      <p:pic>
        <p:nvPicPr>
          <p:cNvPr id="4" name="Picture 2" descr="EACirc log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439"/>
          <a:stretch/>
        </p:blipFill>
        <p:spPr bwMode="auto">
          <a:xfrm>
            <a:off x="10587036" y="102447"/>
            <a:ext cx="1547812" cy="146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547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of a circuit </a:t>
            </a:r>
            <a:r>
              <a:rPr lang="en-US" dirty="0" smtClean="0"/>
              <a:t>(2)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/>
              <a:t> Compute the results for all test vectors</a:t>
            </a:r>
          </a:p>
          <a:p>
            <a:pPr lvl="1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800" dirty="0" smtClean="0"/>
              <a:t> </a:t>
            </a:r>
            <a:r>
              <a:rPr lang="en-US" sz="3000" dirty="0" smtClean="0"/>
              <a:t>Do it twice: true random data &amp; tested data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/>
              <a:t> You get a number (1 000x – 100 000x) of results (1-4 bytes)</a:t>
            </a:r>
          </a:p>
          <a:p>
            <a:pPr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3200" dirty="0" smtClean="0"/>
              <a:t> Organize the results into categories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000" dirty="0"/>
              <a:t> </a:t>
            </a:r>
            <a:r>
              <a:rPr lang="en-US" sz="3000" dirty="0" smtClean="0"/>
              <a:t>Make some resulting values equivalent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3200" dirty="0" smtClean="0"/>
              <a:t> Calculate histogram</a:t>
            </a:r>
          </a:p>
          <a:p>
            <a:pPr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3200" dirty="0" smtClean="0"/>
              <a:t> Evaluate whether the two histograms (random vs. tested) have the same distribution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800" dirty="0" smtClean="0"/>
              <a:t> Final result is a single P-value (float</a:t>
            </a:r>
            <a:r>
              <a:rPr lang="en-US" sz="2800" dirty="0" smtClean="0"/>
              <a:t>)</a:t>
            </a:r>
            <a:r>
              <a:rPr lang="cs-CZ" sz="2800" dirty="0" smtClean="0"/>
              <a:t> which is our fitness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55801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evaluation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The result of the circuit evaluation if a single value in the form of a P-value or fitness (1 - P-value).</a:t>
            </a:r>
            <a:endParaRPr lang="cs-CZ" dirty="0"/>
          </a:p>
        </p:txBody>
      </p:sp>
      <p:pic>
        <p:nvPicPr>
          <p:cNvPr id="9" name="Picture 2" descr="EACirc logo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439"/>
          <a:stretch/>
        </p:blipFill>
        <p:spPr bwMode="auto">
          <a:xfrm>
            <a:off x="5989911" y="1187768"/>
            <a:ext cx="1097689" cy="1038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5266342" y="225027"/>
            <a:ext cx="2476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1000 TVs (True Random)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839927" y="2812173"/>
            <a:ext cx="1329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1000 results</a:t>
            </a:r>
            <a:endParaRPr lang="cs-CZ" dirty="0"/>
          </a:p>
        </p:txBody>
      </p:sp>
      <p:pic>
        <p:nvPicPr>
          <p:cNvPr id="2050" name="Picture 2" descr="http://images1.statlect.com/normal_distributi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228" y="3980735"/>
            <a:ext cx="1448691" cy="916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5935032" y="3628332"/>
            <a:ext cx="1207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Histogram:</a:t>
            </a:r>
            <a:endParaRPr lang="cs-CZ" dirty="0"/>
          </a:p>
        </p:txBody>
      </p:sp>
      <p:sp>
        <p:nvSpPr>
          <p:cNvPr id="12" name="Dvojitá šipka 11"/>
          <p:cNvSpPr/>
          <p:nvPr/>
        </p:nvSpPr>
        <p:spPr>
          <a:xfrm rot="5400000">
            <a:off x="6320856" y="602160"/>
            <a:ext cx="310395" cy="4572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Dvojitá šipka 14"/>
          <p:cNvSpPr/>
          <p:nvPr/>
        </p:nvSpPr>
        <p:spPr>
          <a:xfrm rot="5400000">
            <a:off x="6330376" y="2326187"/>
            <a:ext cx="310395" cy="4572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Dvojitá šipka 15"/>
          <p:cNvSpPr/>
          <p:nvPr/>
        </p:nvSpPr>
        <p:spPr>
          <a:xfrm rot="5400000">
            <a:off x="6354187" y="3192974"/>
            <a:ext cx="310395" cy="4572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17" name="Picture 2" descr="EACirc log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439"/>
          <a:stretch/>
        </p:blipFill>
        <p:spPr bwMode="auto">
          <a:xfrm>
            <a:off x="9783925" y="1187768"/>
            <a:ext cx="1097689" cy="1038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ovéPole 17"/>
          <p:cNvSpPr txBox="1"/>
          <p:nvPr/>
        </p:nvSpPr>
        <p:spPr>
          <a:xfrm>
            <a:off x="9060356" y="225027"/>
            <a:ext cx="2317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1000 TVs (Tested Data)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9633941" y="2812173"/>
            <a:ext cx="1329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1000 results</a:t>
            </a:r>
            <a:endParaRPr lang="cs-CZ" dirty="0"/>
          </a:p>
        </p:txBody>
      </p:sp>
      <p:sp>
        <p:nvSpPr>
          <p:cNvPr id="21" name="Dvojitá šipka 20"/>
          <p:cNvSpPr/>
          <p:nvPr/>
        </p:nvSpPr>
        <p:spPr>
          <a:xfrm rot="5400000">
            <a:off x="10114870" y="602160"/>
            <a:ext cx="310395" cy="4572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2" name="Dvojitá šipka 21"/>
          <p:cNvSpPr/>
          <p:nvPr/>
        </p:nvSpPr>
        <p:spPr>
          <a:xfrm rot="5400000">
            <a:off x="10124390" y="2326187"/>
            <a:ext cx="310395" cy="4572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3" name="Dvojitá šipka 22"/>
          <p:cNvSpPr/>
          <p:nvPr/>
        </p:nvSpPr>
        <p:spPr>
          <a:xfrm rot="5400000">
            <a:off x="10148201" y="3192974"/>
            <a:ext cx="310395" cy="4572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9745038" y="3623566"/>
            <a:ext cx="1207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Histogram:</a:t>
            </a:r>
            <a:endParaRPr lang="cs-CZ" dirty="0"/>
          </a:p>
        </p:txBody>
      </p:sp>
      <p:sp>
        <p:nvSpPr>
          <p:cNvPr id="14" name="Pravá složená závorka 13"/>
          <p:cNvSpPr/>
          <p:nvPr/>
        </p:nvSpPr>
        <p:spPr>
          <a:xfrm rot="5400000">
            <a:off x="8088165" y="3216129"/>
            <a:ext cx="599694" cy="3998002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48" name="TextovéPole 2047"/>
          <p:cNvSpPr txBox="1"/>
          <p:nvPr/>
        </p:nvSpPr>
        <p:spPr>
          <a:xfrm>
            <a:off x="7340778" y="5572116"/>
            <a:ext cx="2073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Similar distribution?</a:t>
            </a:r>
            <a:endParaRPr lang="cs-CZ" dirty="0"/>
          </a:p>
        </p:txBody>
      </p:sp>
      <p:sp>
        <p:nvSpPr>
          <p:cNvPr id="34" name="Dvojitá šipka 33"/>
          <p:cNvSpPr/>
          <p:nvPr/>
        </p:nvSpPr>
        <p:spPr>
          <a:xfrm rot="5400000">
            <a:off x="8228913" y="5931417"/>
            <a:ext cx="310395" cy="4572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35" name="Picture 2" descr="http://images1.statlect.com/normal_distributi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415" y="3980735"/>
            <a:ext cx="1448691" cy="916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ovéPole 35"/>
          <p:cNvSpPr txBox="1"/>
          <p:nvPr/>
        </p:nvSpPr>
        <p:spPr>
          <a:xfrm>
            <a:off x="7946426" y="6383946"/>
            <a:ext cx="875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P-value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724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evolution (high level view)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097279" y="1845734"/>
            <a:ext cx="10532745" cy="4023360"/>
          </a:xfrm>
        </p:spPr>
        <p:txBody>
          <a:bodyPr>
            <a:normAutofit fontScale="775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/>
              <a:t> The aim is to get such a circuit that is able to distinguish true random data from tested data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 smtClean="0"/>
              <a:t> The smaller P-value the better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/>
              <a:t> Circuit evolution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000" dirty="0"/>
              <a:t> </a:t>
            </a:r>
            <a:r>
              <a:rPr lang="en-US" sz="3000" dirty="0" smtClean="0"/>
              <a:t>Set – perform a number of evolution steps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600" dirty="0" smtClean="0"/>
              <a:t> Typically 100 steps (configurable in </a:t>
            </a:r>
            <a:r>
              <a:rPr lang="en-US" sz="2600" dirty="0" err="1" smtClean="0"/>
              <a:t>config</a:t>
            </a:r>
            <a:r>
              <a:rPr lang="en-US" sz="2600" dirty="0" smtClean="0"/>
              <a:t> file)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600" dirty="0" smtClean="0"/>
              <a:t> For each set a new sequence of TVs is generated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600" dirty="0" smtClean="0"/>
              <a:t> After each set remember the P-value (tested with the new TVs)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000" dirty="0" smtClean="0"/>
              <a:t> After a number of generations analyze uniformity of p-values by a KS test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600" dirty="0" smtClean="0"/>
              <a:t>Generations: 30 000x – 300 000x (configurable in </a:t>
            </a:r>
            <a:r>
              <a:rPr lang="en-US" sz="2600" dirty="0" err="1" smtClean="0"/>
              <a:t>config</a:t>
            </a:r>
            <a:r>
              <a:rPr lang="en-US" sz="2600" dirty="0" smtClean="0"/>
              <a:t> file)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/>
              <a:t> KS test – test if P-values are uniformly distributed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000" dirty="0"/>
              <a:t> </a:t>
            </a:r>
            <a:r>
              <a:rPr lang="en-US" sz="3000" dirty="0" smtClean="0"/>
              <a:t>If KS &lt; 0.01 then the distinguisher WORKS! (and we are happy)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71162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evolution (high level view)</a:t>
            </a:r>
            <a:endParaRPr lang="cs-CZ" dirty="0"/>
          </a:p>
        </p:txBody>
      </p:sp>
      <p:pic>
        <p:nvPicPr>
          <p:cNvPr id="5122" name="Picture 2" descr="http://www.ucebnicevanicek.cz/upload/produkty/new-max-0-14402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4" t="14120" r="20751" b="26512"/>
          <a:stretch/>
        </p:blipFill>
        <p:spPr bwMode="auto">
          <a:xfrm>
            <a:off x="6166676" y="1838960"/>
            <a:ext cx="4204488" cy="1458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Pravá složená závorka 3"/>
          <p:cNvSpPr/>
          <p:nvPr/>
        </p:nvSpPr>
        <p:spPr>
          <a:xfrm rot="16200000">
            <a:off x="6806075" y="1170479"/>
            <a:ext cx="514374" cy="1157916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603995" y="1021739"/>
            <a:ext cx="951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Set</a:t>
            </a:r>
            <a:endParaRPr lang="cs-CZ" sz="2400" dirty="0"/>
          </a:p>
        </p:txBody>
      </p:sp>
      <p:sp>
        <p:nvSpPr>
          <p:cNvPr id="8" name="Pravá složená závorka 7"/>
          <p:cNvSpPr/>
          <p:nvPr/>
        </p:nvSpPr>
        <p:spPr>
          <a:xfrm rot="16200000">
            <a:off x="8222593" y="1170950"/>
            <a:ext cx="500086" cy="1142685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7963191" y="1007452"/>
            <a:ext cx="10197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Set</a:t>
            </a:r>
            <a:endParaRPr lang="cs-CZ" sz="2400" dirty="0"/>
          </a:p>
        </p:txBody>
      </p:sp>
      <p:sp>
        <p:nvSpPr>
          <p:cNvPr id="6" name="Dvojitá šipka 5"/>
          <p:cNvSpPr/>
          <p:nvPr/>
        </p:nvSpPr>
        <p:spPr>
          <a:xfrm rot="5400000">
            <a:off x="7482055" y="3433519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171014" y="4054003"/>
            <a:ext cx="1106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P-value</a:t>
            </a:r>
            <a:endParaRPr lang="cs-CZ" sz="2400" dirty="0"/>
          </a:p>
        </p:txBody>
      </p:sp>
      <p:sp>
        <p:nvSpPr>
          <p:cNvPr id="12" name="Dvojitá šipka 11"/>
          <p:cNvSpPr/>
          <p:nvPr/>
        </p:nvSpPr>
        <p:spPr>
          <a:xfrm rot="5400000">
            <a:off x="8906039" y="3433519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8594998" y="4054003"/>
            <a:ext cx="1106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P-value</a:t>
            </a:r>
            <a:endParaRPr lang="cs-CZ" sz="2400" dirty="0"/>
          </a:p>
        </p:txBody>
      </p:sp>
      <p:cxnSp>
        <p:nvCxnSpPr>
          <p:cNvPr id="14" name="Přímá spojnice se šipkou 13"/>
          <p:cNvCxnSpPr/>
          <p:nvPr/>
        </p:nvCxnSpPr>
        <p:spPr>
          <a:xfrm flipV="1">
            <a:off x="6059795" y="4921251"/>
            <a:ext cx="5000625" cy="14287"/>
          </a:xfrm>
          <a:prstGeom prst="straightConnector1">
            <a:avLst/>
          </a:prstGeom>
          <a:ln w="41275" cap="rnd">
            <a:round/>
            <a:headEnd type="oval" w="med" len="lg"/>
            <a:tailEnd type="oval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5876091" y="439803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0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10876716" y="435787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</a:t>
            </a:r>
            <a:endParaRPr lang="cs-CZ" dirty="0"/>
          </a:p>
        </p:txBody>
      </p:sp>
      <p:sp>
        <p:nvSpPr>
          <p:cNvPr id="22" name="Prstenec 21"/>
          <p:cNvSpPr/>
          <p:nvPr/>
        </p:nvSpPr>
        <p:spPr>
          <a:xfrm flipV="1">
            <a:off x="6755773" y="4587655"/>
            <a:ext cx="261610" cy="26161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4" name="Prstenec 23"/>
          <p:cNvSpPr/>
          <p:nvPr/>
        </p:nvSpPr>
        <p:spPr>
          <a:xfrm flipV="1">
            <a:off x="10102832" y="4587655"/>
            <a:ext cx="261610" cy="26161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5" name="Prstenec 24"/>
          <p:cNvSpPr/>
          <p:nvPr/>
        </p:nvSpPr>
        <p:spPr>
          <a:xfrm flipV="1">
            <a:off x="9726591" y="4597178"/>
            <a:ext cx="261610" cy="26161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6" name="Prstenec 25"/>
          <p:cNvSpPr/>
          <p:nvPr/>
        </p:nvSpPr>
        <p:spPr>
          <a:xfrm flipV="1">
            <a:off x="8278782" y="4606703"/>
            <a:ext cx="261610" cy="26161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8152422" y="5852594"/>
            <a:ext cx="8550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KS</a:t>
            </a:r>
            <a:endParaRPr lang="cs-CZ" dirty="0"/>
          </a:p>
        </p:txBody>
      </p:sp>
      <p:sp>
        <p:nvSpPr>
          <p:cNvPr id="28" name="Dvojitá šipka 27"/>
          <p:cNvSpPr/>
          <p:nvPr/>
        </p:nvSpPr>
        <p:spPr>
          <a:xfrm rot="5400000">
            <a:off x="8267119" y="5131822"/>
            <a:ext cx="613047" cy="86764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9" name="Pravá složená závorka 28"/>
          <p:cNvSpPr/>
          <p:nvPr/>
        </p:nvSpPr>
        <p:spPr>
          <a:xfrm rot="16200000">
            <a:off x="8034487" y="-1094132"/>
            <a:ext cx="389158" cy="3727808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TextovéPole 29"/>
          <p:cNvSpPr txBox="1"/>
          <p:nvPr/>
        </p:nvSpPr>
        <p:spPr>
          <a:xfrm>
            <a:off x="6385219" y="70492"/>
            <a:ext cx="3716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Total number of generations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6061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description</a:t>
            </a:r>
            <a:endParaRPr lang="cs-CZ" dirty="0"/>
          </a:p>
        </p:txBody>
      </p:sp>
      <p:sp>
        <p:nvSpPr>
          <p:cNvPr id="7" name="Dvojitá šipka 6"/>
          <p:cNvSpPr/>
          <p:nvPr/>
        </p:nvSpPr>
        <p:spPr>
          <a:xfrm rot="10800000">
            <a:off x="6472242" y="2837499"/>
            <a:ext cx="557212" cy="72009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7286629" y="2935934"/>
            <a:ext cx="15965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First layer</a:t>
            </a:r>
            <a:endParaRPr lang="cs-CZ" sz="2800" dirty="0"/>
          </a:p>
        </p:txBody>
      </p:sp>
      <p:sp>
        <p:nvSpPr>
          <p:cNvPr id="10" name="Dvojitá šipka 9"/>
          <p:cNvSpPr/>
          <p:nvPr/>
        </p:nvSpPr>
        <p:spPr>
          <a:xfrm rot="10800000">
            <a:off x="6496050" y="4490083"/>
            <a:ext cx="557212" cy="72009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310437" y="4588518"/>
            <a:ext cx="15529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Last layer</a:t>
            </a:r>
            <a:endParaRPr lang="cs-CZ" sz="2800" dirty="0"/>
          </a:p>
        </p:txBody>
      </p:sp>
      <p:sp>
        <p:nvSpPr>
          <p:cNvPr id="12" name="Dvojitá šipka 11"/>
          <p:cNvSpPr/>
          <p:nvPr/>
        </p:nvSpPr>
        <p:spPr>
          <a:xfrm rot="10800000">
            <a:off x="6496050" y="3675702"/>
            <a:ext cx="557212" cy="72009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10437" y="3774137"/>
            <a:ext cx="30016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Intermediate layers</a:t>
            </a:r>
            <a:endParaRPr lang="cs-CZ" sz="2800" dirty="0"/>
          </a:p>
        </p:txBody>
      </p:sp>
      <p:sp>
        <p:nvSpPr>
          <p:cNvPr id="14" name="Dvojitá šipka 13"/>
          <p:cNvSpPr/>
          <p:nvPr/>
        </p:nvSpPr>
        <p:spPr>
          <a:xfrm rot="10800000">
            <a:off x="5781675" y="2189802"/>
            <a:ext cx="1247778" cy="5551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7266899" y="2189801"/>
            <a:ext cx="3676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Input data (test vectors)</a:t>
            </a:r>
            <a:endParaRPr lang="cs-CZ" sz="2800" dirty="0"/>
          </a:p>
        </p:txBody>
      </p:sp>
      <p:sp>
        <p:nvSpPr>
          <p:cNvPr id="16" name="Dvojitá šipka 15"/>
          <p:cNvSpPr/>
          <p:nvPr/>
        </p:nvSpPr>
        <p:spPr>
          <a:xfrm rot="10800000">
            <a:off x="5776910" y="5285430"/>
            <a:ext cx="1247778" cy="5551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262134" y="5285429"/>
            <a:ext cx="32275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Output data (results)</a:t>
            </a:r>
            <a:endParaRPr lang="cs-CZ" sz="2800" dirty="0"/>
          </a:p>
        </p:txBody>
      </p:sp>
      <p:pic>
        <p:nvPicPr>
          <p:cNvPr id="18" name="Content Placeholder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471" y="2329422"/>
            <a:ext cx="4024919" cy="341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9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dimensions and arity of nodes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/>
              <a:t>Width of a layer: </a:t>
            </a:r>
            <a:r>
              <a:rPr lang="en-US" sz="2800" dirty="0" smtClean="0"/>
              <a:t>typically 8 (configurable in </a:t>
            </a:r>
            <a:r>
              <a:rPr lang="en-US" sz="2800" dirty="0" err="1" smtClean="0"/>
              <a:t>config</a:t>
            </a:r>
            <a:r>
              <a:rPr lang="en-US" sz="2800" dirty="0" smtClean="0"/>
              <a:t> file)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/>
              <a:t> </a:t>
            </a:r>
            <a:r>
              <a:rPr lang="en-US" sz="2800" dirty="0" smtClean="0"/>
              <a:t>Width of the last layer: typically 1 (must be between 1-4)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000" dirty="0" smtClean="0"/>
              <a:t> Total number of layers: typically 5 (configurable in </a:t>
            </a:r>
            <a:r>
              <a:rPr lang="en-US" sz="3000" dirty="0" err="1" smtClean="0"/>
              <a:t>config</a:t>
            </a:r>
            <a:r>
              <a:rPr lang="en-US" sz="3000" dirty="0" smtClean="0"/>
              <a:t> file)</a:t>
            </a:r>
            <a:endParaRPr lang="en-US" sz="28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3000" dirty="0" smtClean="0"/>
              <a:t> Arity of nodes (we talk about node inputs here)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/>
              <a:t> </a:t>
            </a:r>
            <a:r>
              <a:rPr lang="en-US" sz="2800" dirty="0" smtClean="0"/>
              <a:t>First layer: any number &amp; any localization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 smtClean="0"/>
              <a:t> Intermediate layers: maximum of 4 inputs (</a:t>
            </a:r>
            <a:r>
              <a:rPr lang="en-US" sz="2800" dirty="0" err="1" smtClean="0"/>
              <a:t>config</a:t>
            </a:r>
            <a:r>
              <a:rPr lang="en-US" sz="2800" dirty="0" smtClean="0"/>
              <a:t> file) &amp; locality restriction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 smtClean="0"/>
              <a:t> Last layer: any number &amp; any localization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79389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540</TotalTime>
  <Words>1067</Words>
  <Application>Microsoft Office PowerPoint</Application>
  <PresentationFormat>Widescreen</PresentationFormat>
  <Paragraphs>151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Calibri</vt:lpstr>
      <vt:lpstr>Calibri Light</vt:lpstr>
      <vt:lpstr>Cambria Math</vt:lpstr>
      <vt:lpstr>Courier New</vt:lpstr>
      <vt:lpstr>Eras Demi ITC</vt:lpstr>
      <vt:lpstr>Retrospektiva</vt:lpstr>
      <vt:lpstr>Genetics in EACirc</vt:lpstr>
      <vt:lpstr>The overall picture</vt:lpstr>
      <vt:lpstr>Evaluation of a circuit (1)</vt:lpstr>
      <vt:lpstr>Evaluation of a circuit (2)</vt:lpstr>
      <vt:lpstr>Circuit evaluation</vt:lpstr>
      <vt:lpstr>Circuit evolution (high level view)</vt:lpstr>
      <vt:lpstr>Circuit evolution (high level view)</vt:lpstr>
      <vt:lpstr>Circuit description</vt:lpstr>
      <vt:lpstr>Circuit dimensions and arity of nodes</vt:lpstr>
      <vt:lpstr>Nodes</vt:lpstr>
      <vt:lpstr>Node types</vt:lpstr>
      <vt:lpstr>Node mutation</vt:lpstr>
      <vt:lpstr>Crossover</vt:lpstr>
      <vt:lpstr>Circuit crossover - vertical</vt:lpstr>
      <vt:lpstr>Circuit initialization</vt:lpstr>
      <vt:lpstr>Evolution</vt:lpstr>
      <vt:lpstr>Genetics</vt:lpstr>
      <vt:lpstr>Parent selection</vt:lpstr>
      <vt:lpstr>Replacement</vt:lpstr>
      <vt:lpstr>EACirc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Genetics in EACirc</dc:title>
  <dc:creator>zriha</dc:creator>
  <cp:lastModifiedBy>Jiri Novotny</cp:lastModifiedBy>
  <cp:revision>42</cp:revision>
  <dcterms:created xsi:type="dcterms:W3CDTF">2016-03-11T19:10:44Z</dcterms:created>
  <dcterms:modified xsi:type="dcterms:W3CDTF">2016-03-23T12:39:59Z</dcterms:modified>
</cp:coreProperties>
</file>