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0"/>
  </p:notesMasterIdLst>
  <p:sldIdLst>
    <p:sldId id="256" r:id="rId2"/>
    <p:sldId id="273" r:id="rId3"/>
    <p:sldId id="264" r:id="rId4"/>
    <p:sldId id="266" r:id="rId5"/>
    <p:sldId id="271" r:id="rId6"/>
    <p:sldId id="262" r:id="rId7"/>
    <p:sldId id="269" r:id="rId8"/>
    <p:sldId id="272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AE9D4EE-9E2E-4306-9297-4ED33B7E486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38940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2D826-FAC6-4F46-B6DD-4D889B8AA1CC}" type="slidenum">
              <a:rPr lang="en-GB" altLang="cs-CZ"/>
              <a:pPr/>
              <a:t>7</a:t>
            </a:fld>
            <a:endParaRPr lang="en-GB" altLang="cs-CZ"/>
          </a:p>
        </p:txBody>
      </p:sp>
      <p:sp>
        <p:nvSpPr>
          <p:cNvPr id="49154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19FD8-79DB-46E1-AA1F-DDD0DCB6958B}" type="slidenum">
              <a:rPr lang="en-GB" altLang="cs-CZ"/>
              <a:pPr/>
              <a:t>‹#›</a:t>
            </a:fld>
            <a:endParaRPr lang="en-GB" altLang="cs-CZ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altLang="cs-CZ" sz="2400">
              <a:latin typeface="Times New Roman" pitchFamily="18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EA8A-D0C7-439D-8A0A-51F6FC9662D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1730592"/>
      </p:ext>
    </p:extLst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75DC-B1C0-4BC2-B32E-7BD133CA3C5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62287951"/>
      </p:ext>
    </p:extLst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4644-BFE4-46AC-952C-32FAA515943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82850305"/>
      </p:ext>
    </p:extLst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6197-C8B4-447E-B2AE-3655982D5D2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73550140"/>
      </p:ext>
    </p:extLst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547C7-E23D-46AD-8D29-C197F680032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73823065"/>
      </p:ext>
    </p:extLst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25A6-6E8B-472E-A316-967D5639F5B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08452483"/>
      </p:ext>
    </p:extLst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A943-A938-4F39-BACB-1B23DFCBEB7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91908315"/>
      </p:ext>
    </p:extLst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D66D1-AF30-4AD5-A0DB-FDC8D508767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23748672"/>
      </p:ext>
    </p:extLst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3E8BC-22BE-47DA-9C0C-93435B1219A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55424345"/>
      </p:ext>
    </p:extLst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695F-E5EC-4E96-A5EB-59A579D7C73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8070311"/>
      </p:ext>
    </p:extLst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cs-CZ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GB" altLang="cs-CZ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F3D25-70CA-4DF4-B5CE-339629038717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advTm="400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usic\James%20Bond%20007%20Movie%20Theme%20Music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>
                <a:latin typeface="Arial" charset="0"/>
              </a:rPr>
              <a:t>Šifrování bez počítače</a:t>
            </a:r>
            <a:endParaRPr lang="en-GB" altLang="cs-CZ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565400"/>
            <a:ext cx="7010400" cy="1600200"/>
          </a:xfrm>
        </p:spPr>
        <p:txBody>
          <a:bodyPr/>
          <a:lstStyle/>
          <a:p>
            <a:r>
              <a:rPr lang="cs-CZ" altLang="cs-CZ">
                <a:latin typeface="Arial" charset="0"/>
              </a:rPr>
              <a:t>(téměř)</a:t>
            </a:r>
            <a:endParaRPr lang="en-GB" altLang="cs-CZ">
              <a:latin typeface="Arial" charset="0"/>
            </a:endParaRPr>
          </a:p>
        </p:txBody>
      </p:sp>
      <p:pic>
        <p:nvPicPr>
          <p:cNvPr id="2054" name="Picture 6" descr="D:\Documents\My Projects\CRoCS\crocs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4163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ames Bond 007 Movie Theme 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4276" name="Picture 4" descr="minimalistic-james-bond-007-agent-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993063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55650" y="620713"/>
            <a:ext cx="4032250" cy="519112"/>
          </a:xfrm>
          <a:prstGeom prst="rect">
            <a:avLst/>
          </a:prstGeom>
          <a:solidFill>
            <a:srgbClr val="99CC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/>
              <a:t>Máte rádi Bondovky?</a:t>
            </a:r>
            <a:endParaRPr lang="en-GB" altLang="cs-CZ" sz="280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altLang="cs-CZ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altLang="cs-CZ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>
                <a:latin typeface="Arial" charset="0"/>
              </a:rPr>
              <a:t>M: </a:t>
            </a:r>
            <a:r>
              <a:rPr lang="en-GB" altLang="cs-CZ">
                <a:latin typeface="Arial" charset="0"/>
              </a:rPr>
              <a:t>007... </a:t>
            </a:r>
            <a:endParaRPr lang="cs-CZ" altLang="cs-CZ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cs-CZ">
                <a:latin typeface="Arial" charset="0"/>
              </a:rPr>
              <a:t>Bond: </a:t>
            </a:r>
            <a:r>
              <a:rPr lang="cs-CZ" altLang="cs-CZ">
                <a:latin typeface="Arial" charset="0"/>
              </a:rPr>
              <a:t>Paní</a:t>
            </a:r>
            <a:r>
              <a:rPr lang="en-GB" altLang="cs-CZ">
                <a:latin typeface="Arial" charset="0"/>
              </a:rPr>
              <a:t>?</a:t>
            </a:r>
            <a:endParaRPr lang="cs-CZ" altLang="cs-CZ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cs-CZ">
                <a:latin typeface="Arial" charset="0"/>
              </a:rPr>
              <a:t>M: </a:t>
            </a:r>
            <a:r>
              <a:rPr lang="cs-CZ" altLang="cs-CZ">
                <a:latin typeface="Arial" charset="0"/>
              </a:rPr>
              <a:t>Chcete se podívat do Sýrie?</a:t>
            </a:r>
          </a:p>
          <a:p>
            <a:pPr>
              <a:lnSpc>
                <a:spcPct val="90000"/>
              </a:lnSpc>
            </a:pPr>
            <a:r>
              <a:rPr lang="cs-CZ" altLang="cs-CZ">
                <a:latin typeface="Arial" charset="0"/>
              </a:rPr>
              <a:t>Bond: Mám na výběr?</a:t>
            </a:r>
            <a:endParaRPr lang="en-US" altLang="cs-CZ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>
                <a:latin typeface="Arial" charset="0"/>
              </a:rPr>
              <a:t>M: Váš kontakt poznáte s průsvitkou.</a:t>
            </a:r>
          </a:p>
          <a:p>
            <a:pPr>
              <a:lnSpc>
                <a:spcPct val="90000"/>
              </a:lnSpc>
            </a:pPr>
            <a:r>
              <a:rPr lang="cs-CZ" altLang="cs-CZ">
                <a:latin typeface="Arial" charset="0"/>
              </a:rPr>
              <a:t>Bond: Aha, přiložit, netřepat…</a:t>
            </a:r>
            <a:endParaRPr lang="en-GB" altLang="cs-CZ">
              <a:latin typeface="Arial" charset="0"/>
            </a:endParaRPr>
          </a:p>
        </p:txBody>
      </p:sp>
      <p:pic>
        <p:nvPicPr>
          <p:cNvPr id="24580" name="Picture 4" descr="mr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audre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459788" y="6453188"/>
            <a:ext cx="28892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" presetClass="entr" presetSubtype="0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udre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charset="0"/>
              </a:rPr>
              <a:t>Kdesi na blízkém východě..</a:t>
            </a:r>
            <a:endParaRPr lang="en-GB" altLang="cs-CZ">
              <a:latin typeface="Arial" charset="0"/>
            </a:endParaRPr>
          </a:p>
        </p:txBody>
      </p:sp>
      <p:pic>
        <p:nvPicPr>
          <p:cNvPr id="26629" name="Picture 5" descr="audre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breakfast-at-tiffanys-audrey-hepburn-196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888"/>
            <a:ext cx="2908300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brosnan-art-tribut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021013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audrey_add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9431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blue_arrow_dow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1835150" y="1700213"/>
            <a:ext cx="2376488" cy="792162"/>
          </a:xfrm>
          <a:prstGeom prst="wedgeRoundRectCallout">
            <a:avLst>
              <a:gd name="adj1" fmla="val -44190"/>
              <a:gd name="adj2" fmla="val 86273"/>
              <a:gd name="adj3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latin typeface="Arial" charset="0"/>
              </a:rPr>
              <a:t>Slečno, mohu vás pozvat na drink?</a:t>
            </a:r>
            <a:endParaRPr lang="en-GB" altLang="cs-CZ">
              <a:latin typeface="Arial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8459788" y="6453188"/>
            <a:ext cx="28892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3935E-6 C -0.01285 0.09438 -0.02552 0.18899 0.00191 0.24659 C 0.02934 0.30419 0.13802 0.33264 0.16458 0.34605 " pathEditMode="relative" ptsTypes="aaA">
                                      <p:cBhvr>
                                        <p:cTn id="2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59 2.84525E-6 C 0.08107 0.07471 0.15191 0.14989 0.11805 0.20726 C 0.08455 0.2644 -0.05313 0.30395 -0.1908 0.34374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17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" presetClass="entr" presetSubtype="0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charset="0"/>
              </a:rPr>
              <a:t>Jak je to možné?</a:t>
            </a:r>
            <a:endParaRPr lang="en-GB" altLang="cs-CZ">
              <a:latin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charset="0"/>
              </a:rPr>
              <a:t>Vizuální kryptografie (Naor</a:t>
            </a:r>
            <a:r>
              <a:rPr lang="en-US" altLang="cs-CZ">
                <a:latin typeface="Arial" charset="0"/>
              </a:rPr>
              <a:t>&amp;</a:t>
            </a:r>
            <a:r>
              <a:rPr lang="cs-CZ" altLang="cs-CZ">
                <a:latin typeface="Arial" charset="0"/>
              </a:rPr>
              <a:t>Shamir, 1994)</a:t>
            </a:r>
          </a:p>
          <a:p>
            <a:r>
              <a:rPr lang="cs-CZ" altLang="cs-CZ">
                <a:latin typeface="Arial" charset="0"/>
              </a:rPr>
              <a:t>Bond i Audray má průsvitku od M</a:t>
            </a:r>
          </a:p>
          <a:p>
            <a:r>
              <a:rPr lang="cs-CZ" altLang="cs-CZ">
                <a:latin typeface="Arial" charset="0"/>
              </a:rPr>
              <a:t>Průsvitka od Audrey je klíč k té Bondově</a:t>
            </a:r>
          </a:p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Arial" charset="0"/>
              </a:rPr>
              <a:t>Pro dešifrování není potřeba počítač </a:t>
            </a:r>
          </a:p>
          <a:p>
            <a:r>
              <a:rPr lang="cs-CZ" altLang="cs-CZ">
                <a:latin typeface="Arial" charset="0"/>
              </a:rPr>
              <a:t>Dešifrovanou zprávou je zde fotka Audrey</a:t>
            </a:r>
          </a:p>
          <a:p>
            <a:endParaRPr lang="cs-CZ" altLang="cs-CZ">
              <a:latin typeface="Arial" charset="0"/>
            </a:endParaRPr>
          </a:p>
          <a:p>
            <a:endParaRPr lang="cs-CZ" altLang="cs-CZ">
              <a:latin typeface="Arial" charset="0"/>
            </a:endParaRPr>
          </a:p>
        </p:txBody>
      </p:sp>
      <p:pic>
        <p:nvPicPr>
          <p:cNvPr id="52228" name="Picture 4" descr="audre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20503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audre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0503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audrey_add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57563"/>
            <a:ext cx="1223963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audr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13325"/>
            <a:ext cx="12128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8604250" y="6524625"/>
            <a:ext cx="2889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2537" name="Picture 9" descr="audrey_VS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7342188" cy="65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AutoShape 10"/>
          <p:cNvSpPr>
            <a:spLocks/>
          </p:cNvSpPr>
          <p:nvPr/>
        </p:nvSpPr>
        <p:spPr bwMode="auto">
          <a:xfrm>
            <a:off x="5795963" y="1412875"/>
            <a:ext cx="3095625" cy="463550"/>
          </a:xfrm>
          <a:prstGeom prst="callout1">
            <a:avLst>
              <a:gd name="adj1" fmla="val -16440"/>
              <a:gd name="adj2" fmla="val 96306"/>
              <a:gd name="adj3" fmla="val -16440"/>
              <a:gd name="adj4" fmla="val -108565"/>
            </a:avLst>
          </a:prstGeom>
          <a:solidFill>
            <a:srgbClr val="99CC00">
              <a:alpha val="62000"/>
            </a:srgbClr>
          </a:solidFill>
          <a:ln w="25400">
            <a:solidFill>
              <a:srgbClr val="99CC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/>
              <a:t>Obrázek pro ukrytí</a:t>
            </a:r>
            <a:endParaRPr lang="en-GB" altLang="cs-CZ"/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5795963" y="2781300"/>
            <a:ext cx="3097212" cy="719138"/>
          </a:xfrm>
          <a:prstGeom prst="callout1">
            <a:avLst>
              <a:gd name="adj1" fmla="val -10597"/>
              <a:gd name="adj2" fmla="val 96310"/>
              <a:gd name="adj3" fmla="val -10597"/>
              <a:gd name="adj4" fmla="val -105227"/>
            </a:avLst>
          </a:prstGeom>
          <a:solidFill>
            <a:srgbClr val="99CC00">
              <a:alpha val="62000"/>
            </a:srgbClr>
          </a:solidFill>
          <a:ln w="25400">
            <a:solidFill>
              <a:srgbClr val="99CC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/>
              <a:t>Zašifrované průsvitky pro tisk</a:t>
            </a:r>
            <a:endParaRPr lang="en-GB" altLang="cs-CZ"/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5724525" y="4908550"/>
            <a:ext cx="3095625" cy="681038"/>
          </a:xfrm>
          <a:prstGeom prst="callout1">
            <a:avLst>
              <a:gd name="adj1" fmla="val -11190"/>
              <a:gd name="adj2" fmla="val 96306"/>
              <a:gd name="adj3" fmla="val -11190"/>
              <a:gd name="adj4" fmla="val -98870"/>
            </a:avLst>
          </a:prstGeom>
          <a:solidFill>
            <a:srgbClr val="99CC00">
              <a:alpha val="62000"/>
            </a:srgbClr>
          </a:solidFill>
          <a:ln w="25400">
            <a:solidFill>
              <a:srgbClr val="99CC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/>
              <a:t>Výsledek po překrytí průsvitek</a:t>
            </a:r>
            <a:endParaRPr lang="en-GB" altLang="cs-CZ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211638" y="5805488"/>
            <a:ext cx="4772025" cy="392112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cs-CZ" i="1"/>
              <a:t>http://www-sec.uni-regensburg.de/vc/</a:t>
            </a:r>
            <a:r>
              <a:rPr lang="en-GB" altLang="cs-CZ"/>
              <a:t> 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958975" y="3660775"/>
            <a:ext cx="1176338" cy="366713"/>
          </a:xfrm>
          <a:prstGeom prst="rect">
            <a:avLst/>
          </a:prstGeom>
          <a:solidFill>
            <a:srgbClr val="99CC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Bondova</a:t>
            </a:r>
            <a:endParaRPr lang="en-GB" altLang="cs-CZ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779838" y="3644900"/>
            <a:ext cx="995362" cy="366713"/>
          </a:xfrm>
          <a:prstGeom prst="rect">
            <a:avLst/>
          </a:prstGeom>
          <a:solidFill>
            <a:srgbClr val="99CC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Audrey</a:t>
            </a:r>
            <a:endParaRPr lang="en-GB" altLang="cs-CZ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8459788" y="6453188"/>
            <a:ext cx="28892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40" grpId="0" animBg="1"/>
      <p:bldP spid="22541" grpId="0" animBg="1"/>
      <p:bldP spid="22544" grpId="0" animBg="1"/>
      <p:bldP spid="22545" grpId="0" animBg="1"/>
      <p:bldP spid="225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cs-CZ"/>
              <a:t>Vložte správné zápatí dokumentu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4797425"/>
            <a:ext cx="1439862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5" name="AutoShape 7"/>
          <p:cNvSpPr>
            <a:spLocks/>
          </p:cNvSpPr>
          <p:nvPr/>
        </p:nvSpPr>
        <p:spPr bwMode="auto">
          <a:xfrm>
            <a:off x="755650" y="5445125"/>
            <a:ext cx="2443163" cy="1193800"/>
          </a:xfrm>
          <a:prstGeom prst="accentCallout2">
            <a:avLst>
              <a:gd name="adj1" fmla="val 9574"/>
              <a:gd name="adj2" fmla="val -3120"/>
              <a:gd name="adj3" fmla="val 9574"/>
              <a:gd name="adj4" fmla="val -9551"/>
              <a:gd name="adj5" fmla="val -175264"/>
              <a:gd name="adj6" fmla="val -16181"/>
            </a:avLst>
          </a:prstGeom>
          <a:solidFill>
            <a:srgbClr val="99CC00">
              <a:alpha val="69000"/>
            </a:srgbClr>
          </a:solidFill>
          <a:ln w="25400">
            <a:solidFill>
              <a:srgbClr val="99CC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/>
              <a:t>Program obrázek zpracuje po jednotlivých bodech (pixelech)</a:t>
            </a:r>
            <a:endParaRPr lang="en-GB" altLang="cs-CZ"/>
          </a:p>
          <a:p>
            <a:pPr algn="ctr"/>
            <a:endParaRPr lang="en-GB" altLang="cs-CZ"/>
          </a:p>
        </p:txBody>
      </p:sp>
      <p:sp>
        <p:nvSpPr>
          <p:cNvPr id="48136" name="AutoShape 8"/>
          <p:cNvSpPr>
            <a:spLocks/>
          </p:cNvSpPr>
          <p:nvPr/>
        </p:nvSpPr>
        <p:spPr bwMode="auto">
          <a:xfrm>
            <a:off x="323850" y="404813"/>
            <a:ext cx="2443163" cy="1193800"/>
          </a:xfrm>
          <a:prstGeom prst="accentCallout2">
            <a:avLst>
              <a:gd name="adj1" fmla="val 9574"/>
              <a:gd name="adj2" fmla="val 103120"/>
              <a:gd name="adj3" fmla="val 9574"/>
              <a:gd name="adj4" fmla="val 168810"/>
              <a:gd name="adj5" fmla="val 42954"/>
              <a:gd name="adj6" fmla="val 236583"/>
            </a:avLst>
          </a:prstGeom>
          <a:solidFill>
            <a:srgbClr val="99CC00">
              <a:alpha val="69000"/>
            </a:srgbClr>
          </a:solidFill>
          <a:ln w="25400">
            <a:solidFill>
              <a:srgbClr val="99CC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/>
              <a:t>Černý bod má v dolní  průsvitce terčík inverzní k horní průsvitce</a:t>
            </a:r>
            <a:endParaRPr lang="en-GB" altLang="cs-CZ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516688" y="1916113"/>
            <a:ext cx="2471737" cy="366712"/>
          </a:xfrm>
          <a:prstGeom prst="rect">
            <a:avLst/>
          </a:prstGeom>
          <a:solidFill>
            <a:srgbClr val="99CC00">
              <a:alpha val="6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Bílý bod je náhodný</a:t>
            </a:r>
            <a:endParaRPr lang="en-GB" altLang="cs-CZ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8459788" y="6453188"/>
            <a:ext cx="288925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48137" grpId="0" animBg="1"/>
      <p:bldP spid="48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>
                <a:latin typeface="Arial" charset="0"/>
              </a:rPr>
              <a:t>Ale proč M nedala Bondovi rovnou </a:t>
            </a:r>
            <a:br>
              <a:rPr lang="cs-CZ" altLang="cs-CZ" sz="3400">
                <a:latin typeface="Arial" charset="0"/>
              </a:rPr>
            </a:br>
            <a:r>
              <a:rPr lang="cs-CZ" altLang="cs-CZ" sz="3400">
                <a:latin typeface="Arial" charset="0"/>
              </a:rPr>
              <a:t>fotku Audrey?</a:t>
            </a:r>
            <a:endParaRPr lang="en-GB" altLang="cs-CZ" sz="3400">
              <a:latin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Arial" charset="0"/>
              </a:rPr>
              <a:t>Nevíme jistě, pravděpodobně by se Bond nemohl cestou vlakem soustředit…  </a:t>
            </a:r>
          </a:p>
          <a:p>
            <a:endParaRPr lang="cs-CZ" altLang="cs-CZ">
              <a:latin typeface="Arial" charset="0"/>
            </a:endParaRPr>
          </a:p>
          <a:p>
            <a:r>
              <a:rPr lang="cs-CZ" altLang="cs-CZ">
                <a:latin typeface="Arial" charset="0"/>
              </a:rPr>
              <a:t>A také byste si nemohli vizuální kryptografii vyzkoušet sami </a:t>
            </a:r>
            <a:r>
              <a:rPr lang="cs-CZ" altLang="cs-CZ">
                <a:latin typeface="Arial" charset="0"/>
                <a:sym typeface="Wingdings" pitchFamily="2" charset="2"/>
              </a:rPr>
              <a:t></a:t>
            </a:r>
            <a:r>
              <a:rPr lang="cs-CZ" altLang="cs-CZ">
                <a:latin typeface="Arial" charset="0"/>
              </a:rPr>
              <a:t> </a:t>
            </a:r>
          </a:p>
          <a:p>
            <a:pPr lvl="1"/>
            <a:r>
              <a:rPr lang="cs-CZ" altLang="cs-CZ">
                <a:latin typeface="Arial" charset="0"/>
              </a:rPr>
              <a:t>Přikládejte průsvitky ze stolku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604250" y="6524625"/>
            <a:ext cx="2889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2951</TotalTime>
  <Words>179</Words>
  <Application>Microsoft Office PowerPoint</Application>
  <PresentationFormat>Předvádění na obrazovce (4:3)</PresentationFormat>
  <Paragraphs>38</Paragraphs>
  <Slides>8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Verdana</vt:lpstr>
      <vt:lpstr>Times New Roman</vt:lpstr>
      <vt:lpstr>Wingdings</vt:lpstr>
      <vt:lpstr>Profil</vt:lpstr>
      <vt:lpstr>Šifrování bez počítače</vt:lpstr>
      <vt:lpstr>Prezentace aplikace PowerPoint</vt:lpstr>
      <vt:lpstr>Prezentace aplikace PowerPoint</vt:lpstr>
      <vt:lpstr>Kdesi na blízkém východě..</vt:lpstr>
      <vt:lpstr>Jak je to možné?</vt:lpstr>
      <vt:lpstr>Prezentace aplikace PowerPoint</vt:lpstr>
      <vt:lpstr>Prezentace aplikace PowerPoint</vt:lpstr>
      <vt:lpstr>Ale proč M nedala Bondovi rovnou  fotku Audrey?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Šifrování bez počítače</dc:title>
  <dc:creator>PS</dc:creator>
  <cp:lastModifiedBy>petrs</cp:lastModifiedBy>
  <cp:revision>80</cp:revision>
  <dcterms:created xsi:type="dcterms:W3CDTF">2012-09-27T10:23:23Z</dcterms:created>
  <dcterms:modified xsi:type="dcterms:W3CDTF">2015-09-22T16:28:03Z</dcterms:modified>
</cp:coreProperties>
</file>