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9" r:id="rId2"/>
    <p:sldId id="400" r:id="rId3"/>
    <p:sldId id="410" r:id="rId4"/>
    <p:sldId id="382" r:id="rId5"/>
    <p:sldId id="401" r:id="rId6"/>
    <p:sldId id="402" r:id="rId7"/>
    <p:sldId id="398" r:id="rId8"/>
    <p:sldId id="404" r:id="rId9"/>
    <p:sldId id="405" r:id="rId10"/>
    <p:sldId id="378" r:id="rId11"/>
    <p:sldId id="414" r:id="rId12"/>
    <p:sldId id="415" r:id="rId13"/>
    <p:sldId id="394" r:id="rId14"/>
    <p:sldId id="393" r:id="rId15"/>
    <p:sldId id="380" r:id="rId16"/>
    <p:sldId id="381" r:id="rId17"/>
  </p:sldIdLst>
  <p:sldSz cx="9144000" cy="6858000" type="screen4x3"/>
  <p:notesSz cx="666908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S" initials="PS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662" autoAdjust="0"/>
  </p:normalViewPr>
  <p:slideViewPr>
    <p:cSldViewPr>
      <p:cViewPr>
        <p:scale>
          <a:sx n="100" d="100"/>
          <a:sy n="100" d="100"/>
        </p:scale>
        <p:origin x="-972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23. 9. 2015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866" y="9452222"/>
            <a:ext cx="2890665" cy="472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23. 9. 2015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598" y="4715113"/>
            <a:ext cx="5335893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Nastesti</a:t>
            </a:r>
            <a:r>
              <a:rPr lang="en-US" dirty="0" smtClean="0"/>
              <a:t> </a:t>
            </a:r>
            <a:r>
              <a:rPr lang="en-US" dirty="0" err="1" smtClean="0"/>
              <a:t>existuje</a:t>
            </a:r>
            <a:r>
              <a:rPr lang="en-US" dirty="0" smtClean="0"/>
              <a:t> TOR project</a:t>
            </a:r>
          </a:p>
          <a:p>
            <a:r>
              <a:rPr lang="en-US" dirty="0" err="1" smtClean="0"/>
              <a:t>Pochazi</a:t>
            </a:r>
            <a:r>
              <a:rPr lang="en-US" dirty="0" smtClean="0"/>
              <a:t> od </a:t>
            </a:r>
            <a:r>
              <a:rPr lang="en-US" dirty="0" err="1" smtClean="0"/>
              <a:t>americke</a:t>
            </a:r>
            <a:r>
              <a:rPr lang="en-US" dirty="0" smtClean="0"/>
              <a:t> </a:t>
            </a:r>
            <a:r>
              <a:rPr lang="en-US" dirty="0" err="1" smtClean="0"/>
              <a:t>armady</a:t>
            </a:r>
            <a:r>
              <a:rPr lang="en-US" dirty="0" smtClean="0"/>
              <a:t>, </a:t>
            </a:r>
            <a:r>
              <a:rPr lang="en-US" dirty="0" err="1" smtClean="0"/>
              <a:t>nyni</a:t>
            </a:r>
            <a:r>
              <a:rPr lang="en-US" dirty="0" smtClean="0"/>
              <a:t> </a:t>
            </a:r>
            <a:r>
              <a:rPr lang="en-US" dirty="0" err="1" smtClean="0"/>
              <a:t>nezavisle</a:t>
            </a:r>
            <a:r>
              <a:rPr lang="en-US" dirty="0" smtClean="0"/>
              <a:t> </a:t>
            </a:r>
            <a:r>
              <a:rPr lang="en-US" dirty="0" err="1" smtClean="0"/>
              <a:t>vyvijen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14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Noc vědců, Brno, 25.9.2015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8B03D5-6E80-4EB6-AD15-90216410379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Noc vědců, Brno, 25.9.2015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4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Noc vědců, Brno, 25.9.2015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Noc vědců, Brno, 25.9.2015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Noc vědců, Brno, 25.9.2015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Noc vědců, Brno, 25.9.2015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Noc vědců, Brno, 25.9.2015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Noc vědců, Brno, 25.9.2015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Noc vědců, Brno, 25.9.2015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Noc vědců, Brno, 25.9.2015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Noc vědců, Brno, 25.9.2015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eepress3xxs3hk.onion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crcs.cz/nocvedcu201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opticlick.eff.org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22313" y="4803229"/>
            <a:ext cx="7772400" cy="1362075"/>
          </a:xfrm>
        </p:spPr>
        <p:txBody>
          <a:bodyPr/>
          <a:lstStyle/>
          <a:p>
            <a:r>
              <a:rPr lang="cs-CZ" dirty="0" smtClean="0"/>
              <a:t>Jak anonymní jsem?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722313" y="2802768"/>
            <a:ext cx="7772400" cy="1500187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Noc vědců, Brno, 25.9.2015</a:t>
            </a:r>
            <a:endParaRPr lang="cs-CZ" dirty="0"/>
          </a:p>
        </p:txBody>
      </p:sp>
      <p:pic>
        <p:nvPicPr>
          <p:cNvPr id="7" name="Picture 4" descr="D:\Documents\Obrázky\anonymous-mask-stencil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21088"/>
            <a:ext cx="1658950" cy="22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Documents\Obrazky\safari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42" y="2279972"/>
            <a:ext cx="2143126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cuments\Obrazky\chrome%ic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66190"/>
            <a:ext cx="1404851" cy="14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Documents\Obrazky\ie_icon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35" y="666190"/>
            <a:ext cx="1652502" cy="165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Documents\Obrazky\firefox-512-noshado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0" y="2736775"/>
            <a:ext cx="1386285" cy="138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Documents\Obrazky\internet_connec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17848"/>
            <a:ext cx="3767336" cy="37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4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Jak</a:t>
            </a:r>
            <a:r>
              <a:rPr lang="en-US" dirty="0" smtClean="0"/>
              <a:t> TOR </a:t>
            </a:r>
            <a:r>
              <a:rPr lang="en-US" dirty="0" err="1" smtClean="0"/>
              <a:t>funguje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Noc vědců, Brno, 25.9.2015</a:t>
            </a:r>
            <a:endParaRPr lang="cs-CZ" dirty="0"/>
          </a:p>
        </p:txBody>
      </p:sp>
      <p:pic>
        <p:nvPicPr>
          <p:cNvPr id="5122" name="Picture 2" descr="D:\Documents\Obrázky\tor_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344816" cy="46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3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Noc vědců, Brno, 25.9.2015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4090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6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– </a:t>
            </a:r>
            <a:r>
              <a:rPr lang="cs-CZ" dirty="0" smtClean="0"/>
              <a:t>a c</a:t>
            </a:r>
            <a:r>
              <a:rPr lang="en-US" dirty="0" smtClean="0"/>
              <a:t>o </a:t>
            </a:r>
            <a:r>
              <a:rPr lang="en-US" dirty="0"/>
              <a:t>o m</a:t>
            </a:r>
            <a:r>
              <a:rPr lang="cs-CZ" dirty="0"/>
              <a:t>ě </a:t>
            </a:r>
            <a:r>
              <a:rPr lang="cs-CZ" dirty="0" smtClean="0"/>
              <a:t>teď ví </a:t>
            </a:r>
            <a:r>
              <a:rPr lang="cs-CZ" dirty="0"/>
              <a:t>server?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Noc vědců, Brno, 25.9.2015</a:t>
            </a:r>
            <a:endParaRPr lang="cs-CZ" dirty="0"/>
          </a:p>
        </p:txBody>
      </p:sp>
      <p:pic>
        <p:nvPicPr>
          <p:cNvPr id="5" name="Picture 3" descr="D:\Documents\My Projects\NocVedcu2015\getip_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8018"/>
            <a:ext cx="7280160" cy="488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se zakulaceným příčným rohem 5"/>
          <p:cNvSpPr/>
          <p:nvPr/>
        </p:nvSpPr>
        <p:spPr>
          <a:xfrm>
            <a:off x="2195736" y="2153524"/>
            <a:ext cx="6840760" cy="1419492"/>
          </a:xfrm>
          <a:prstGeom prst="round2DiagRect">
            <a:avLst/>
          </a:prstGeom>
          <a:solidFill>
            <a:srgbClr val="92D050">
              <a:alpha val="96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cs-CZ" sz="2800" dirty="0" err="1" smtClean="0">
                <a:solidFill>
                  <a:schemeClr val="tx1"/>
                </a:solidFill>
              </a:rPr>
              <a:t>Chachá</a:t>
            </a:r>
            <a:r>
              <a:rPr lang="cs-CZ" sz="2800" dirty="0" smtClean="0">
                <a:solidFill>
                  <a:schemeClr val="tx1"/>
                </a:solidFill>
              </a:rPr>
              <a:t>, tak v Holandsku tedy nejsem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cs-CZ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Jak je možné, že se plete?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121044" y="4280999"/>
            <a:ext cx="4034534" cy="2430613"/>
            <a:chOff x="121044" y="4280999"/>
            <a:chExt cx="4034534" cy="2430613"/>
          </a:xfrm>
        </p:grpSpPr>
        <p:pic>
          <p:nvPicPr>
            <p:cNvPr id="8" name="Picture 8" descr="D:\Documents\My Projects\NocVedcu2015\trackItem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44" y="4280999"/>
              <a:ext cx="4034534" cy="2430613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Přímá spojnice 8"/>
            <p:cNvCxnSpPr/>
            <p:nvPr/>
          </p:nvCxnSpPr>
          <p:spPr>
            <a:xfrm>
              <a:off x="251520" y="4626691"/>
              <a:ext cx="3816424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251520" y="5157192"/>
              <a:ext cx="3816424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251520" y="5733256"/>
              <a:ext cx="3816424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251520" y="6381328"/>
              <a:ext cx="3816424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ástupný symbol pro číslo snímku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7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lze přes TOR navštívit?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Noc vědců, Brno, 25.9.2015</a:t>
            </a:r>
            <a:endParaRPr lang="cs-CZ" dirty="0"/>
          </a:p>
        </p:txBody>
      </p:sp>
      <p:pic>
        <p:nvPicPr>
          <p:cNvPr id="4098" name="Picture 2" descr="D:\Documents\My Projects\NocVedcu2015\seznam_t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0"/>
          <a:stretch/>
        </p:blipFill>
        <p:spPr bwMode="auto">
          <a:xfrm>
            <a:off x="276325" y="1888866"/>
            <a:ext cx="5998518" cy="37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ocuments\My Projects\NocVedcu2015\freepress_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89510"/>
            <a:ext cx="4831377" cy="367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687362" y="2060848"/>
            <a:ext cx="360066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/>
              <a:t>Skryté služby (</a:t>
            </a:r>
            <a:r>
              <a:rPr lang="en-US" sz="2400" dirty="0"/>
              <a:t>*</a:t>
            </a:r>
            <a:r>
              <a:rPr lang="cs-CZ" sz="2400" dirty="0"/>
              <a:t>.</a:t>
            </a:r>
            <a:r>
              <a:rPr lang="cs-CZ" sz="2400" dirty="0" err="1" smtClean="0"/>
              <a:t>onion</a:t>
            </a:r>
            <a:r>
              <a:rPr lang="cs-CZ" sz="2400" dirty="0" smtClean="0"/>
              <a:t>)</a:t>
            </a:r>
          </a:p>
          <a:p>
            <a:r>
              <a:rPr lang="cs-CZ" sz="2000" dirty="0" smtClean="0">
                <a:hlinkClick r:id="rId4"/>
              </a:rPr>
              <a:t>http</a:t>
            </a:r>
            <a:r>
              <a:rPr lang="cs-CZ" sz="2000" dirty="0">
                <a:hlinkClick r:id="rId4"/>
              </a:rPr>
              <a:t>://freepress3xxs3hk.onion</a:t>
            </a:r>
            <a:r>
              <a:rPr lang="cs-CZ" sz="2000" dirty="0" smtClean="0">
                <a:hlinkClick r:id="rId4"/>
              </a:rPr>
              <a:t>/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860501" y="1644762"/>
            <a:ext cx="215315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/>
              <a:t>Běžné servery</a:t>
            </a: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25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Proč je anonymita důležitá?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Ochrana před represivními režimy (cenzura)</a:t>
            </a:r>
          </a:p>
          <a:p>
            <a:r>
              <a:rPr lang="cs-CZ" altLang="cs-CZ" dirty="0" smtClean="0"/>
              <a:t>Ochrana svých údajů před nevyžádanou reklamou (dělají firmy)</a:t>
            </a:r>
          </a:p>
          <a:p>
            <a:r>
              <a:rPr lang="cs-CZ" altLang="cs-CZ" dirty="0" smtClean="0"/>
              <a:t>Ochrana před profilováním (dělají i naše vlády)</a:t>
            </a:r>
          </a:p>
          <a:p>
            <a:pPr lvl="1"/>
            <a:r>
              <a:rPr lang="cs-CZ" altLang="cs-CZ" dirty="0" smtClean="0"/>
              <a:t>Demokracie potřebuje svobodné občany</a:t>
            </a:r>
          </a:p>
          <a:p>
            <a:pPr lvl="1"/>
            <a:r>
              <a:rPr lang="cs-CZ" altLang="cs-CZ" dirty="0" smtClean="0"/>
              <a:t>Anonymita podporuje svobodné názory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Noc vědců, Brno, 25.9.2015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6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3010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248472" cy="285750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mtClean="0">
                <a:solidFill>
                  <a:schemeClr val="bg1"/>
                </a:solidFill>
              </a:rPr>
              <a:t>Noc vědců, Brno, 25.9.2015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2157576" y="2348880"/>
            <a:ext cx="43652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600" b="0" dirty="0" smtClean="0"/>
              <a:t>Děkuji za pozornost</a:t>
            </a:r>
            <a:r>
              <a:rPr lang="en-US" sz="3600" b="0" dirty="0" smtClean="0"/>
              <a:t>!</a:t>
            </a:r>
            <a:endParaRPr lang="en-US" sz="3600" b="0" dirty="0"/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1623120" y="4451628"/>
            <a:ext cx="61718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200" b="0" dirty="0" smtClean="0"/>
              <a:t>Materiály a programy najdete na </a:t>
            </a:r>
            <a:endParaRPr lang="en-US" sz="3200" b="0" dirty="0" smtClean="0"/>
          </a:p>
          <a:p>
            <a:pPr algn="ctr" eaLnBrk="1" hangingPunct="1"/>
            <a:r>
              <a:rPr lang="en-US" sz="3200" b="0" dirty="0" smtClean="0">
                <a:hlinkClick r:id="rId2"/>
              </a:rPr>
              <a:t>http</a:t>
            </a:r>
            <a:r>
              <a:rPr lang="en-US" sz="3200" b="0" dirty="0">
                <a:hlinkClick r:id="rId2"/>
              </a:rPr>
              <a:t>://</a:t>
            </a:r>
            <a:r>
              <a:rPr lang="en-US" sz="3200" b="0" dirty="0" smtClean="0">
                <a:hlinkClick r:id="rId2"/>
              </a:rPr>
              <a:t>crcs.cz/nocvedcu2015</a:t>
            </a:r>
            <a:endParaRPr lang="cs-CZ" sz="3200" b="0" dirty="0" smtClean="0"/>
          </a:p>
          <a:p>
            <a:pPr algn="ctr" eaLnBrk="1" hangingPunct="1"/>
            <a:endParaRPr lang="en-US" sz="3200" b="0" dirty="0"/>
          </a:p>
        </p:txBody>
      </p:sp>
      <p:pic>
        <p:nvPicPr>
          <p:cNvPr id="5122" name="Picture 2" descr="D:\Documents\Obrazky\icon_bul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77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Noc vědců, Brno, 25.9.2015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1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6024" y="4687245"/>
            <a:ext cx="7772400" cy="1168722"/>
          </a:xfrm>
        </p:spPr>
        <p:txBody>
          <a:bodyPr/>
          <a:lstStyle/>
          <a:p>
            <a:r>
              <a:rPr lang="cs-CZ" dirty="0" smtClean="0"/>
              <a:t>IP adresa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Noc vědců, Brno, 25.9.2015</a:t>
            </a:r>
            <a:endParaRPr lang="cs-CZ" dirty="0"/>
          </a:p>
        </p:txBody>
      </p:sp>
      <p:pic>
        <p:nvPicPr>
          <p:cNvPr id="9218" name="Picture 2" descr="D:\Documents\Obrazky\IP-address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09" y="4797151"/>
            <a:ext cx="11811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ocuments\Obrazky\cookie%ic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69" y="950910"/>
            <a:ext cx="1185317" cy="11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Documents\Obrazky\history_ic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48" y="1916832"/>
            <a:ext cx="1443261" cy="144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688032" y="1238966"/>
            <a:ext cx="4820072" cy="65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cs-CZ" dirty="0" err="1" smtClean="0"/>
              <a:t>Cookies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683568" y="2286532"/>
            <a:ext cx="5652889" cy="65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 err="1" smtClean="0"/>
              <a:t>Historie</a:t>
            </a:r>
            <a:r>
              <a:rPr lang="en-US" dirty="0" smtClean="0"/>
              <a:t> </a:t>
            </a:r>
            <a:r>
              <a:rPr lang="en-US" dirty="0" err="1" smtClean="0"/>
              <a:t>str</a:t>
            </a:r>
            <a:r>
              <a:rPr lang="cs-CZ" dirty="0" err="1" smtClean="0"/>
              <a:t>ánek</a:t>
            </a:r>
            <a:endParaRPr lang="cs-CZ" dirty="0"/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647303" y="3542087"/>
            <a:ext cx="6314231" cy="65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cs-CZ" dirty="0" smtClean="0"/>
              <a:t>Nastavení prohlížeče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7374334" y="3360093"/>
            <a:ext cx="1420675" cy="1145158"/>
            <a:chOff x="7255208" y="4758195"/>
            <a:chExt cx="1743250" cy="1546277"/>
          </a:xfrm>
        </p:grpSpPr>
        <p:pic>
          <p:nvPicPr>
            <p:cNvPr id="12" name="Picture 4" descr="D:\Documents\Obrazky\ie_icon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208" y="4758195"/>
              <a:ext cx="1535263" cy="1535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1" name="Picture 5" descr="D:\Documents\Obrazky\toolbox_icon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863" y="5244877"/>
              <a:ext cx="1059595" cy="105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6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o m</a:t>
            </a:r>
            <a:r>
              <a:rPr lang="cs-CZ" dirty="0" smtClean="0"/>
              <a:t>ě ví server</a:t>
            </a:r>
            <a:r>
              <a:rPr lang="cs-CZ" dirty="0"/>
              <a:t>? (http://www.getip.com/)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Noc vědců, Brno, 25.9.2015</a:t>
            </a:r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3" y="1844824"/>
            <a:ext cx="878497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8B03D5-6E80-4EB6-AD15-90216410379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85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 </a:t>
            </a:r>
            <a:r>
              <a:rPr lang="cs-CZ" dirty="0" err="1" smtClean="0"/>
              <a:t>Lightbeam</a:t>
            </a:r>
            <a:r>
              <a:rPr lang="cs-CZ" dirty="0" smtClean="0"/>
              <a:t> (</a:t>
            </a:r>
            <a:r>
              <a:rPr lang="cs-CZ" dirty="0" err="1" smtClean="0"/>
              <a:t>Firefox</a:t>
            </a:r>
            <a:r>
              <a:rPr lang="cs-CZ" dirty="0" smtClean="0"/>
              <a:t> </a:t>
            </a:r>
            <a:r>
              <a:rPr lang="en-US" dirty="0" smtClean="0"/>
              <a:t>plugin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Noc vědců, Brno, 25.9.2015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8B03D5-6E80-4EB6-AD15-90216410379D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1026" name="Picture 2" descr="D:\Documents\My Projects\NocVedcu2015\lightbe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3" y="1892416"/>
            <a:ext cx="8789293" cy="434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čemu to vlastně kdo potřebuje?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971055"/>
            <a:ext cx="8229600" cy="41497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>
          <a:xfrm>
            <a:off x="899592" y="6599634"/>
            <a:ext cx="2895600" cy="285750"/>
          </a:xfrm>
        </p:spPr>
        <p:txBody>
          <a:bodyPr/>
          <a:lstStyle/>
          <a:p>
            <a:r>
              <a:rPr lang="en-GB" smtClean="0"/>
              <a:t>Noc vědců, Brno, 25.9.2015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0" y="1656184"/>
            <a:ext cx="8837347" cy="1800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80" y="3289423"/>
            <a:ext cx="7921885" cy="219491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" y="4354925"/>
            <a:ext cx="4579045" cy="169374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37" y="1614760"/>
            <a:ext cx="4140200" cy="5054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8B03D5-6E80-4EB6-AD15-90216410379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3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Ochrana</a:t>
            </a:r>
            <a:r>
              <a:rPr lang="en-US" dirty="0" smtClean="0"/>
              <a:t>: </a:t>
            </a:r>
            <a:r>
              <a:rPr lang="cs-CZ" dirty="0" smtClean="0"/>
              <a:t>Soukromé brouzdání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001769"/>
            <a:ext cx="8229600" cy="41497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Noc vědců, Brno, 25.9.2015</a:t>
            </a:r>
            <a:endParaRPr lang="en-GB"/>
          </a:p>
        </p:txBody>
      </p:sp>
      <p:pic>
        <p:nvPicPr>
          <p:cNvPr id="12" name="Picture 4" descr="D:\Documents\Obrazky\ie_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54" y="4577050"/>
            <a:ext cx="801762" cy="8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340247" y="1691090"/>
            <a:ext cx="3493911" cy="4589562"/>
            <a:chOff x="107504" y="1556792"/>
            <a:chExt cx="3493911" cy="4589562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556792"/>
              <a:ext cx="3493911" cy="4589562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" name="Picture 5" descr="D:\Documents\Obrazky\firefox-512-noshado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50936"/>
              <a:ext cx="930480" cy="930480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Skupina 6"/>
          <p:cNvGrpSpPr/>
          <p:nvPr/>
        </p:nvGrpSpPr>
        <p:grpSpPr>
          <a:xfrm>
            <a:off x="4155578" y="1691090"/>
            <a:ext cx="3552740" cy="4585370"/>
            <a:chOff x="3589980" y="1560984"/>
            <a:chExt cx="3552740" cy="4585370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980" y="1560984"/>
              <a:ext cx="3552740" cy="4585370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3" descr="D:\Documents\Obrazky\chrome%icon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738" y="2257807"/>
              <a:ext cx="802488" cy="802488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Skupina 7"/>
          <p:cNvGrpSpPr/>
          <p:nvPr/>
        </p:nvGrpSpPr>
        <p:grpSpPr>
          <a:xfrm>
            <a:off x="1851407" y="3559106"/>
            <a:ext cx="6865268" cy="3038246"/>
            <a:chOff x="5148064" y="3853669"/>
            <a:chExt cx="6865268" cy="3038246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853669"/>
              <a:ext cx="6865268" cy="3038246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4" descr="D:\Documents\Obrazky\ie_icon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350" y="4469716"/>
              <a:ext cx="903076" cy="903076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Skupina 20"/>
          <p:cNvGrpSpPr/>
          <p:nvPr/>
        </p:nvGrpSpPr>
        <p:grpSpPr>
          <a:xfrm>
            <a:off x="121044" y="4280999"/>
            <a:ext cx="4034534" cy="2430613"/>
            <a:chOff x="121044" y="4280999"/>
            <a:chExt cx="4034534" cy="2430613"/>
          </a:xfrm>
        </p:grpSpPr>
        <p:pic>
          <p:nvPicPr>
            <p:cNvPr id="11272" name="Picture 8" descr="D:\Documents\My Projects\NocVedcu2015\trackItems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44" y="4280999"/>
              <a:ext cx="4034534" cy="2430613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Přímá spojnice 9"/>
            <p:cNvCxnSpPr/>
            <p:nvPr/>
          </p:nvCxnSpPr>
          <p:spPr>
            <a:xfrm>
              <a:off x="251520" y="4626691"/>
              <a:ext cx="3816424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>
              <a:off x="251520" y="5157192"/>
              <a:ext cx="3816424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8B03D5-6E80-4EB6-AD15-90216410379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4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My Projects\NocVedcu2015\panopticli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3168"/>
            <a:ext cx="6169596" cy="407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lů 6"/>
          <p:cNvSpPr/>
          <p:nvPr/>
        </p:nvSpPr>
        <p:spPr>
          <a:xfrm rot="18691423">
            <a:off x="2264293" y="4091924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</a:t>
            </a:r>
            <a:r>
              <a:rPr lang="en-US" dirty="0" smtClean="0"/>
              <a:t>anopticlick.eff.org</a:t>
            </a:r>
            <a:r>
              <a:rPr lang="cs-CZ" dirty="0" smtClean="0"/>
              <a:t> </a:t>
            </a:r>
            <a:r>
              <a:rPr lang="en-US" dirty="0" smtClean="0"/>
              <a:t>– </a:t>
            </a:r>
            <a:r>
              <a:rPr lang="cs-CZ" dirty="0" smtClean="0"/>
              <a:t>běžný prohlížeč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Noc vědců, Brno, 25.9.2015</a:t>
            </a:r>
            <a:endParaRPr lang="cs-CZ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81110"/>
            <a:ext cx="7132240" cy="414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395536" y="3729574"/>
            <a:ext cx="8586167" cy="1503322"/>
            <a:chOff x="395536" y="3729574"/>
            <a:chExt cx="8586167" cy="1503322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729574"/>
              <a:ext cx="8586167" cy="61445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47664" y="4401899"/>
              <a:ext cx="6732933" cy="830997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2400" b="1" dirty="0" smtClean="0"/>
                <a:t>Váš prohlížeč je nejspíše unikátní </a:t>
              </a:r>
            </a:p>
            <a:p>
              <a:pPr algn="ctr"/>
              <a:r>
                <a:rPr lang="cs-CZ" sz="2400" b="1" dirty="0" smtClean="0"/>
                <a:t>mezi 5,870,001 dosud testovanými prohlížeči</a:t>
              </a:r>
              <a:endParaRPr lang="cs-CZ" sz="2400" b="1" dirty="0"/>
            </a:p>
          </p:txBody>
        </p:sp>
      </p:grpSp>
      <p:pic>
        <p:nvPicPr>
          <p:cNvPr id="13" name="Picture 4" descr="D:\Documents\Obrázky\anonymous-mask-stencil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71836"/>
            <a:ext cx="1658950" cy="22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ásobení 7"/>
          <p:cNvSpPr/>
          <p:nvPr/>
        </p:nvSpPr>
        <p:spPr>
          <a:xfrm>
            <a:off x="7415205" y="1412776"/>
            <a:ext cx="2021211" cy="1809746"/>
          </a:xfrm>
          <a:prstGeom prst="mathMultiply">
            <a:avLst/>
          </a:prstGeom>
          <a:solidFill>
            <a:srgbClr val="FF0000">
              <a:alpha val="6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40929" y="5886713"/>
            <a:ext cx="4731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linkClick r:id="rId6"/>
              </a:rPr>
              <a:t>http://panopticlick.eff.org</a:t>
            </a:r>
            <a:r>
              <a:rPr lang="en-US" sz="3200" dirty="0" smtClean="0">
                <a:hlinkClick r:id="rId6"/>
              </a:rPr>
              <a:t>/</a:t>
            </a:r>
            <a:endParaRPr lang="cs-CZ" sz="320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750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Documents\Obrázky\anonymous-mask-stencil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06796"/>
            <a:ext cx="1658950" cy="22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3568" y="4515197"/>
            <a:ext cx="7772400" cy="1362075"/>
          </a:xfrm>
        </p:spPr>
        <p:txBody>
          <a:bodyPr/>
          <a:lstStyle/>
          <a:p>
            <a:r>
              <a:rPr lang="cs-CZ" dirty="0" smtClean="0"/>
              <a:t>Jak anonymní </a:t>
            </a:r>
            <a:r>
              <a:rPr lang="en-US" dirty="0" err="1" smtClean="0"/>
              <a:t>tedy</a:t>
            </a:r>
            <a:r>
              <a:rPr lang="en-US" dirty="0" smtClean="0"/>
              <a:t> </a:t>
            </a:r>
            <a:r>
              <a:rPr lang="cs-CZ" dirty="0" smtClean="0"/>
              <a:t>jsem?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Noc vědců, Brno, 25.9.2015</a:t>
            </a:r>
            <a:endParaRPr lang="cs-CZ" dirty="0"/>
          </a:p>
        </p:txBody>
      </p:sp>
      <p:pic>
        <p:nvPicPr>
          <p:cNvPr id="8194" name="Picture 2" descr="D:\Documents\Obrazky\safari_icon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42" y="2114116"/>
            <a:ext cx="2143126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cuments\Obrazky\chrome%ic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0334"/>
            <a:ext cx="1404851" cy="14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Documents\Obrazky\ie_icon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35" y="500334"/>
            <a:ext cx="1652502" cy="165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Documents\Obrazky\firefox-512-noshadow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0" y="2570919"/>
            <a:ext cx="1386285" cy="138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Documents\Obrazky\internet_connection.png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51992"/>
            <a:ext cx="3767336" cy="37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4"/>
          <p:cNvSpPr txBox="1">
            <a:spLocks/>
          </p:cNvSpPr>
          <p:nvPr/>
        </p:nvSpPr>
        <p:spPr bwMode="auto">
          <a:xfrm>
            <a:off x="755576" y="5235277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cs-CZ" dirty="0" err="1" smtClean="0"/>
              <a:t>Hmm</a:t>
            </a:r>
            <a:r>
              <a:rPr lang="cs-CZ" dirty="0" smtClean="0"/>
              <a:t>, moc ne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1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Noc vědců, Brno, 25.9.2015</a:t>
            </a:r>
            <a:endParaRPr lang="cs-CZ" dirty="0"/>
          </a:p>
        </p:txBody>
      </p:sp>
      <p:pic>
        <p:nvPicPr>
          <p:cNvPr id="13314" name="Picture 2" descr="D:\Documents\Obrazky\Torproje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46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297</Words>
  <Application>Microsoft Office PowerPoint</Application>
  <PresentationFormat>Předvádění na obrazovce (4:3)</PresentationFormat>
  <Paragraphs>67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Jak anonymní jsem?</vt:lpstr>
      <vt:lpstr>IP adresa</vt:lpstr>
      <vt:lpstr>Co o mě ví server? (http://www.getip.com/)</vt:lpstr>
      <vt:lpstr>Nástroj Lightbeam (Firefox plugin)</vt:lpstr>
      <vt:lpstr>K čemu to vlastně kdo potřebuje?</vt:lpstr>
      <vt:lpstr>Ochrana: Soukromé brouzdání</vt:lpstr>
      <vt:lpstr>Panopticlick.eff.org – běžný prohlížeč</vt:lpstr>
      <vt:lpstr>Jak anonymní tedy jsem?</vt:lpstr>
      <vt:lpstr>Prezentace aplikace PowerPoint</vt:lpstr>
      <vt:lpstr>Jak TOR funguje?</vt:lpstr>
      <vt:lpstr>Prezentace aplikace PowerPoint</vt:lpstr>
      <vt:lpstr>TOR – a co o mě teď ví server? </vt:lpstr>
      <vt:lpstr>Co lze přes TOR navštívit?</vt:lpstr>
      <vt:lpstr>Proč je anonymita důležitá?</vt:lpstr>
      <vt:lpstr>Prezentace aplikace PowerPoint</vt:lpstr>
      <vt:lpstr>Prezentace aplikace PowerPoint</vt:lpstr>
    </vt:vector>
  </TitlesOfParts>
  <Company>Omega Design,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petrs</cp:lastModifiedBy>
  <cp:revision>478</cp:revision>
  <cp:lastPrinted>2012-09-10T13:56:59Z</cp:lastPrinted>
  <dcterms:created xsi:type="dcterms:W3CDTF">2012-06-27T07:21:19Z</dcterms:created>
  <dcterms:modified xsi:type="dcterms:W3CDTF">2015-09-23T17:27:54Z</dcterms:modified>
</cp:coreProperties>
</file>